
<file path=[Content_Types].xml><?xml version="1.0" encoding="utf-8"?>
<Types xmlns="http://schemas.openxmlformats.org/package/2006/content-types">
  <Default Extension="png" ContentType="image/png"/>
  <Default Extension="pdf" ContentType="application/pd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21" r:id="rId2"/>
  </p:sldMasterIdLst>
  <p:notesMasterIdLst>
    <p:notesMasterId r:id="rId39"/>
  </p:notesMasterIdLst>
  <p:sldIdLst>
    <p:sldId id="308" r:id="rId3"/>
    <p:sldId id="371" r:id="rId4"/>
    <p:sldId id="399" r:id="rId5"/>
    <p:sldId id="366" r:id="rId6"/>
    <p:sldId id="367" r:id="rId7"/>
    <p:sldId id="368" r:id="rId8"/>
    <p:sldId id="369" r:id="rId9"/>
    <p:sldId id="358" r:id="rId10"/>
    <p:sldId id="359" r:id="rId11"/>
    <p:sldId id="360" r:id="rId12"/>
    <p:sldId id="361" r:id="rId13"/>
    <p:sldId id="362" r:id="rId14"/>
    <p:sldId id="364" r:id="rId15"/>
    <p:sldId id="365" r:id="rId16"/>
    <p:sldId id="347" r:id="rId17"/>
    <p:sldId id="348" r:id="rId18"/>
    <p:sldId id="351" r:id="rId19"/>
    <p:sldId id="376" r:id="rId20"/>
    <p:sldId id="377" r:id="rId21"/>
    <p:sldId id="378" r:id="rId22"/>
    <p:sldId id="379" r:id="rId23"/>
    <p:sldId id="380" r:id="rId24"/>
    <p:sldId id="381" r:id="rId25"/>
    <p:sldId id="382" r:id="rId26"/>
    <p:sldId id="383" r:id="rId27"/>
    <p:sldId id="384" r:id="rId28"/>
    <p:sldId id="388" r:id="rId29"/>
    <p:sldId id="389" r:id="rId30"/>
    <p:sldId id="391" r:id="rId31"/>
    <p:sldId id="393" r:id="rId32"/>
    <p:sldId id="394" r:id="rId33"/>
    <p:sldId id="395" r:id="rId34"/>
    <p:sldId id="396" r:id="rId35"/>
    <p:sldId id="397" r:id="rId36"/>
    <p:sldId id="398" r:id="rId37"/>
    <p:sldId id="400"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37" autoAdjust="0"/>
    <p:restoredTop sz="94660"/>
  </p:normalViewPr>
  <p:slideViewPr>
    <p:cSldViewPr>
      <p:cViewPr>
        <p:scale>
          <a:sx n="70" d="100"/>
          <a:sy n="70" d="100"/>
        </p:scale>
        <p:origin x="-1500"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87A6D15-DF31-439A-B70C-2D0AC87F98CB}"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n-GB"/>
        </a:p>
      </dgm:t>
    </dgm:pt>
    <dgm:pt modelId="{C3FE54BF-608A-45AA-97C2-068809B91765}">
      <dgm:prSet phldrT="[Text]">
        <dgm:style>
          <a:lnRef idx="0">
            <a:schemeClr val="accent2"/>
          </a:lnRef>
          <a:fillRef idx="3">
            <a:schemeClr val="accent2"/>
          </a:fillRef>
          <a:effectRef idx="3">
            <a:schemeClr val="accent2"/>
          </a:effectRef>
          <a:fontRef idx="minor">
            <a:schemeClr val="lt1"/>
          </a:fontRef>
        </dgm:style>
      </dgm:prSet>
      <dgm:spPr>
        <a:xfrm>
          <a:off x="2565" y="88743"/>
          <a:ext cx="766899" cy="460139"/>
        </a:xfrm>
        <a:gradFill rotWithShape="1">
          <a:gsLst>
            <a:gs pos="0">
              <a:srgbClr val="5782B5">
                <a:shade val="15000"/>
                <a:satMod val="180000"/>
              </a:srgbClr>
            </a:gs>
            <a:gs pos="50000">
              <a:srgbClr val="5782B5">
                <a:shade val="45000"/>
                <a:satMod val="170000"/>
              </a:srgbClr>
            </a:gs>
            <a:gs pos="70000">
              <a:srgbClr val="5782B5">
                <a:tint val="99000"/>
                <a:shade val="65000"/>
                <a:satMod val="155000"/>
              </a:srgbClr>
            </a:gs>
            <a:gs pos="100000">
              <a:srgbClr val="5782B5">
                <a:tint val="95500"/>
                <a:shade val="100000"/>
                <a:satMod val="155000"/>
              </a:srgb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5782B5">
              <a:satMod val="300000"/>
            </a:srgbClr>
          </a:contourClr>
        </a:sp3d>
      </dgm:spPr>
      <dgm:t>
        <a:bodyPr/>
        <a:lstStyle/>
        <a:p>
          <a:r>
            <a:rPr lang="en-GB" dirty="0" smtClean="0">
              <a:solidFill>
                <a:srgbClr val="FFFFFF"/>
              </a:solidFill>
              <a:latin typeface="Segoe"/>
              <a:ea typeface="+mn-ea"/>
              <a:cs typeface="+mn-cs"/>
            </a:rPr>
            <a:t> </a:t>
          </a:r>
          <a:endParaRPr lang="en-GB" dirty="0">
            <a:solidFill>
              <a:srgbClr val="FFFFFF"/>
            </a:solidFill>
            <a:latin typeface="Segoe"/>
            <a:ea typeface="+mn-ea"/>
            <a:cs typeface="+mn-cs"/>
          </a:endParaRPr>
        </a:p>
      </dgm:t>
    </dgm:pt>
    <dgm:pt modelId="{32D561AB-021B-446D-97CA-C6F5A5FB3C88}" type="parTrans" cxnId="{C21E218B-2F65-47DB-B42B-CAB11674BD65}">
      <dgm:prSet/>
      <dgm:spPr/>
      <dgm:t>
        <a:bodyPr/>
        <a:lstStyle/>
        <a:p>
          <a:endParaRPr lang="en-GB"/>
        </a:p>
      </dgm:t>
    </dgm:pt>
    <dgm:pt modelId="{3476A525-B53F-4367-90F5-CF26D98BF156}" type="sibTrans" cxnId="{C21E218B-2F65-47DB-B42B-CAB11674BD65}">
      <dgm:prSet>
        <dgm:style>
          <a:lnRef idx="0">
            <a:schemeClr val="accent2"/>
          </a:lnRef>
          <a:fillRef idx="3">
            <a:schemeClr val="accent2"/>
          </a:fillRef>
          <a:effectRef idx="3">
            <a:schemeClr val="accent2"/>
          </a:effectRef>
          <a:fontRef idx="minor">
            <a:schemeClr val="lt1"/>
          </a:fontRef>
        </dgm:style>
      </dgm:prSet>
      <dgm:spPr>
        <a:xfrm>
          <a:off x="836952" y="223717"/>
          <a:ext cx="162582" cy="190191"/>
        </a:xfrm>
        <a:gradFill rotWithShape="1">
          <a:gsLst>
            <a:gs pos="0">
              <a:srgbClr val="5782B5">
                <a:shade val="15000"/>
                <a:satMod val="180000"/>
              </a:srgbClr>
            </a:gs>
            <a:gs pos="50000">
              <a:srgbClr val="5782B5">
                <a:shade val="45000"/>
                <a:satMod val="170000"/>
              </a:srgbClr>
            </a:gs>
            <a:gs pos="70000">
              <a:srgbClr val="5782B5">
                <a:tint val="99000"/>
                <a:shade val="65000"/>
                <a:satMod val="155000"/>
              </a:srgbClr>
            </a:gs>
            <a:gs pos="100000">
              <a:srgbClr val="5782B5">
                <a:tint val="95500"/>
                <a:shade val="100000"/>
                <a:satMod val="155000"/>
              </a:srgb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5782B5">
              <a:satMod val="300000"/>
            </a:srgbClr>
          </a:contourClr>
        </a:sp3d>
      </dgm:spPr>
      <dgm:t>
        <a:bodyPr/>
        <a:lstStyle/>
        <a:p>
          <a:endParaRPr lang="en-GB">
            <a:solidFill>
              <a:srgbClr val="FFFFFF"/>
            </a:solidFill>
            <a:latin typeface="Segoe"/>
            <a:ea typeface="+mn-ea"/>
            <a:cs typeface="+mn-cs"/>
          </a:endParaRPr>
        </a:p>
      </dgm:t>
    </dgm:pt>
    <dgm:pt modelId="{9B033643-0CA7-44E0-BA95-51E95031DF91}">
      <dgm:prSet phldrT="[Text]">
        <dgm:style>
          <a:lnRef idx="0">
            <a:schemeClr val="accent2"/>
          </a:lnRef>
          <a:fillRef idx="3">
            <a:schemeClr val="accent2"/>
          </a:fillRef>
          <a:effectRef idx="3">
            <a:schemeClr val="accent2"/>
          </a:effectRef>
          <a:fontRef idx="minor">
            <a:schemeClr val="lt1"/>
          </a:fontRef>
        </dgm:style>
      </dgm:prSet>
      <dgm:spPr>
        <a:xfrm>
          <a:off x="1076225" y="88743"/>
          <a:ext cx="766899" cy="460139"/>
        </a:xfrm>
        <a:gradFill rotWithShape="1">
          <a:gsLst>
            <a:gs pos="0">
              <a:srgbClr val="5782B5">
                <a:shade val="15000"/>
                <a:satMod val="180000"/>
              </a:srgbClr>
            </a:gs>
            <a:gs pos="50000">
              <a:srgbClr val="5782B5">
                <a:shade val="45000"/>
                <a:satMod val="170000"/>
              </a:srgbClr>
            </a:gs>
            <a:gs pos="70000">
              <a:srgbClr val="5782B5">
                <a:tint val="99000"/>
                <a:shade val="65000"/>
                <a:satMod val="155000"/>
              </a:srgbClr>
            </a:gs>
            <a:gs pos="100000">
              <a:srgbClr val="5782B5">
                <a:tint val="95500"/>
                <a:shade val="100000"/>
                <a:satMod val="155000"/>
              </a:srgb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5782B5">
              <a:satMod val="300000"/>
            </a:srgbClr>
          </a:contourClr>
        </a:sp3d>
      </dgm:spPr>
      <dgm:t>
        <a:bodyPr/>
        <a:lstStyle/>
        <a:p>
          <a:r>
            <a:rPr lang="en-GB" dirty="0" smtClean="0">
              <a:solidFill>
                <a:srgbClr val="FFFFFF"/>
              </a:solidFill>
              <a:latin typeface="Segoe"/>
              <a:ea typeface="+mn-ea"/>
              <a:cs typeface="+mn-cs"/>
            </a:rPr>
            <a:t> </a:t>
          </a:r>
          <a:endParaRPr lang="en-GB" dirty="0">
            <a:solidFill>
              <a:srgbClr val="FFFFFF"/>
            </a:solidFill>
            <a:latin typeface="Segoe"/>
            <a:ea typeface="+mn-ea"/>
            <a:cs typeface="+mn-cs"/>
          </a:endParaRPr>
        </a:p>
      </dgm:t>
    </dgm:pt>
    <dgm:pt modelId="{180308EF-BE2A-461E-8113-180308DE612B}" type="parTrans" cxnId="{26768835-A06C-47B2-A56D-5FE6EF39BCE8}">
      <dgm:prSet/>
      <dgm:spPr/>
      <dgm:t>
        <a:bodyPr/>
        <a:lstStyle/>
        <a:p>
          <a:endParaRPr lang="en-GB"/>
        </a:p>
      </dgm:t>
    </dgm:pt>
    <dgm:pt modelId="{36973636-2C71-4781-922E-E6905F05B3E7}" type="sibTrans" cxnId="{26768835-A06C-47B2-A56D-5FE6EF39BCE8}">
      <dgm:prSet>
        <dgm:style>
          <a:lnRef idx="0">
            <a:schemeClr val="accent2"/>
          </a:lnRef>
          <a:fillRef idx="3">
            <a:schemeClr val="accent2"/>
          </a:fillRef>
          <a:effectRef idx="3">
            <a:schemeClr val="accent2"/>
          </a:effectRef>
          <a:fontRef idx="minor">
            <a:schemeClr val="lt1"/>
          </a:fontRef>
        </dgm:style>
      </dgm:prSet>
      <dgm:spPr>
        <a:xfrm>
          <a:off x="1910612" y="223717"/>
          <a:ext cx="162582" cy="190191"/>
        </a:xfrm>
        <a:gradFill rotWithShape="1">
          <a:gsLst>
            <a:gs pos="0">
              <a:srgbClr val="5782B5">
                <a:shade val="15000"/>
                <a:satMod val="180000"/>
              </a:srgbClr>
            </a:gs>
            <a:gs pos="50000">
              <a:srgbClr val="5782B5">
                <a:shade val="45000"/>
                <a:satMod val="170000"/>
              </a:srgbClr>
            </a:gs>
            <a:gs pos="70000">
              <a:srgbClr val="5782B5">
                <a:tint val="99000"/>
                <a:shade val="65000"/>
                <a:satMod val="155000"/>
              </a:srgbClr>
            </a:gs>
            <a:gs pos="100000">
              <a:srgbClr val="5782B5">
                <a:tint val="95500"/>
                <a:shade val="100000"/>
                <a:satMod val="155000"/>
              </a:srgb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5782B5">
              <a:satMod val="300000"/>
            </a:srgbClr>
          </a:contourClr>
        </a:sp3d>
      </dgm:spPr>
      <dgm:t>
        <a:bodyPr/>
        <a:lstStyle/>
        <a:p>
          <a:endParaRPr lang="en-GB">
            <a:solidFill>
              <a:srgbClr val="FFFFFF"/>
            </a:solidFill>
            <a:latin typeface="Segoe"/>
            <a:ea typeface="+mn-ea"/>
            <a:cs typeface="+mn-cs"/>
          </a:endParaRPr>
        </a:p>
      </dgm:t>
    </dgm:pt>
    <dgm:pt modelId="{B86FE220-C577-4CE6-A302-83471A699BF1}">
      <dgm:prSet phldrT="[Text]">
        <dgm:style>
          <a:lnRef idx="0">
            <a:schemeClr val="accent2"/>
          </a:lnRef>
          <a:fillRef idx="3">
            <a:schemeClr val="accent2"/>
          </a:fillRef>
          <a:effectRef idx="3">
            <a:schemeClr val="accent2"/>
          </a:effectRef>
          <a:fontRef idx="minor">
            <a:schemeClr val="lt1"/>
          </a:fontRef>
        </dgm:style>
      </dgm:prSet>
      <dgm:spPr>
        <a:xfrm>
          <a:off x="2149885" y="88743"/>
          <a:ext cx="766899" cy="460139"/>
        </a:xfrm>
        <a:gradFill rotWithShape="1">
          <a:gsLst>
            <a:gs pos="0">
              <a:srgbClr val="5782B5">
                <a:shade val="15000"/>
                <a:satMod val="180000"/>
              </a:srgbClr>
            </a:gs>
            <a:gs pos="50000">
              <a:srgbClr val="5782B5">
                <a:shade val="45000"/>
                <a:satMod val="170000"/>
              </a:srgbClr>
            </a:gs>
            <a:gs pos="70000">
              <a:srgbClr val="5782B5">
                <a:tint val="99000"/>
                <a:shade val="65000"/>
                <a:satMod val="155000"/>
              </a:srgbClr>
            </a:gs>
            <a:gs pos="100000">
              <a:srgbClr val="5782B5">
                <a:tint val="95500"/>
                <a:shade val="100000"/>
                <a:satMod val="155000"/>
              </a:srgb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5782B5">
              <a:satMod val="300000"/>
            </a:srgbClr>
          </a:contourClr>
        </a:sp3d>
      </dgm:spPr>
      <dgm:t>
        <a:bodyPr/>
        <a:lstStyle/>
        <a:p>
          <a:r>
            <a:rPr lang="en-GB" dirty="0" smtClean="0">
              <a:solidFill>
                <a:srgbClr val="FFFFFF"/>
              </a:solidFill>
              <a:latin typeface="Segoe"/>
              <a:ea typeface="+mn-ea"/>
              <a:cs typeface="+mn-cs"/>
            </a:rPr>
            <a:t> </a:t>
          </a:r>
          <a:endParaRPr lang="en-GB" dirty="0">
            <a:solidFill>
              <a:srgbClr val="FFFFFF"/>
            </a:solidFill>
            <a:latin typeface="Segoe"/>
            <a:ea typeface="+mn-ea"/>
            <a:cs typeface="+mn-cs"/>
          </a:endParaRPr>
        </a:p>
      </dgm:t>
    </dgm:pt>
    <dgm:pt modelId="{547AED59-E04E-4F98-B971-C355887A13FD}" type="parTrans" cxnId="{9A206557-85E5-4B10-8D96-A4AC2FB6BAEC}">
      <dgm:prSet/>
      <dgm:spPr/>
      <dgm:t>
        <a:bodyPr/>
        <a:lstStyle/>
        <a:p>
          <a:endParaRPr lang="en-GB"/>
        </a:p>
      </dgm:t>
    </dgm:pt>
    <dgm:pt modelId="{1840D885-1012-4859-BB50-D902CFF1C319}" type="sibTrans" cxnId="{9A206557-85E5-4B10-8D96-A4AC2FB6BAEC}">
      <dgm:prSet>
        <dgm:style>
          <a:lnRef idx="0">
            <a:schemeClr val="accent2"/>
          </a:lnRef>
          <a:fillRef idx="3">
            <a:schemeClr val="accent2"/>
          </a:fillRef>
          <a:effectRef idx="3">
            <a:schemeClr val="accent2"/>
          </a:effectRef>
          <a:fontRef idx="minor">
            <a:schemeClr val="lt1"/>
          </a:fontRef>
        </dgm:style>
      </dgm:prSet>
      <dgm:spPr>
        <a:xfrm rot="5400000">
          <a:off x="2444544" y="616291"/>
          <a:ext cx="177581" cy="190191"/>
        </a:xfrm>
        <a:gradFill rotWithShape="1">
          <a:gsLst>
            <a:gs pos="0">
              <a:srgbClr val="5782B5">
                <a:shade val="15000"/>
                <a:satMod val="180000"/>
              </a:srgbClr>
            </a:gs>
            <a:gs pos="50000">
              <a:srgbClr val="5782B5">
                <a:shade val="45000"/>
                <a:satMod val="170000"/>
              </a:srgbClr>
            </a:gs>
            <a:gs pos="70000">
              <a:srgbClr val="5782B5">
                <a:tint val="99000"/>
                <a:shade val="65000"/>
                <a:satMod val="155000"/>
              </a:srgbClr>
            </a:gs>
            <a:gs pos="100000">
              <a:srgbClr val="5782B5">
                <a:tint val="95500"/>
                <a:shade val="100000"/>
                <a:satMod val="155000"/>
              </a:srgb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5782B5">
              <a:satMod val="300000"/>
            </a:srgbClr>
          </a:contourClr>
        </a:sp3d>
      </dgm:spPr>
      <dgm:t>
        <a:bodyPr/>
        <a:lstStyle/>
        <a:p>
          <a:endParaRPr lang="en-GB">
            <a:solidFill>
              <a:srgbClr val="FFFFFF"/>
            </a:solidFill>
            <a:latin typeface="Segoe"/>
            <a:ea typeface="+mn-ea"/>
            <a:cs typeface="+mn-cs"/>
          </a:endParaRPr>
        </a:p>
      </dgm:t>
    </dgm:pt>
    <dgm:pt modelId="{D932481A-FAC2-4CBA-B99C-78E868236D8D}">
      <dgm:prSet phldrT="[Text]">
        <dgm:style>
          <a:lnRef idx="0">
            <a:schemeClr val="accent2"/>
          </a:lnRef>
          <a:fillRef idx="3">
            <a:schemeClr val="accent2"/>
          </a:fillRef>
          <a:effectRef idx="3">
            <a:schemeClr val="accent2"/>
          </a:effectRef>
          <a:fontRef idx="minor">
            <a:schemeClr val="lt1"/>
          </a:fontRef>
        </dgm:style>
      </dgm:prSet>
      <dgm:spPr>
        <a:xfrm>
          <a:off x="2149885" y="883941"/>
          <a:ext cx="766899" cy="460139"/>
        </a:xfrm>
        <a:gradFill rotWithShape="1">
          <a:gsLst>
            <a:gs pos="0">
              <a:srgbClr val="5782B5">
                <a:shade val="15000"/>
                <a:satMod val="180000"/>
              </a:srgbClr>
            </a:gs>
            <a:gs pos="50000">
              <a:srgbClr val="5782B5">
                <a:shade val="45000"/>
                <a:satMod val="170000"/>
              </a:srgbClr>
            </a:gs>
            <a:gs pos="70000">
              <a:srgbClr val="5782B5">
                <a:tint val="99000"/>
                <a:shade val="65000"/>
                <a:satMod val="155000"/>
              </a:srgbClr>
            </a:gs>
            <a:gs pos="100000">
              <a:srgbClr val="5782B5">
                <a:tint val="95500"/>
                <a:shade val="100000"/>
                <a:satMod val="155000"/>
              </a:srgb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5782B5">
              <a:satMod val="300000"/>
            </a:srgbClr>
          </a:contourClr>
        </a:sp3d>
      </dgm:spPr>
      <dgm:t>
        <a:bodyPr/>
        <a:lstStyle/>
        <a:p>
          <a:r>
            <a:rPr lang="en-GB" dirty="0" smtClean="0">
              <a:solidFill>
                <a:srgbClr val="FFFFFF"/>
              </a:solidFill>
              <a:latin typeface="Segoe"/>
              <a:ea typeface="+mn-ea"/>
              <a:cs typeface="+mn-cs"/>
            </a:rPr>
            <a:t> </a:t>
          </a:r>
          <a:endParaRPr lang="en-GB" dirty="0">
            <a:solidFill>
              <a:srgbClr val="FFFFFF"/>
            </a:solidFill>
            <a:latin typeface="Segoe"/>
            <a:ea typeface="+mn-ea"/>
            <a:cs typeface="+mn-cs"/>
          </a:endParaRPr>
        </a:p>
      </dgm:t>
    </dgm:pt>
    <dgm:pt modelId="{52ADC053-D844-4F26-8392-F543392EC96A}" type="parTrans" cxnId="{B16EA330-00FE-4749-9EED-7EFBB482BFBA}">
      <dgm:prSet/>
      <dgm:spPr/>
      <dgm:t>
        <a:bodyPr/>
        <a:lstStyle/>
        <a:p>
          <a:endParaRPr lang="en-GB"/>
        </a:p>
      </dgm:t>
    </dgm:pt>
    <dgm:pt modelId="{8C847AD7-1EFF-47F4-833C-956ADD06058D}" type="sibTrans" cxnId="{B16EA330-00FE-4749-9EED-7EFBB482BFBA}">
      <dgm:prSet>
        <dgm:style>
          <a:lnRef idx="0">
            <a:schemeClr val="accent2"/>
          </a:lnRef>
          <a:fillRef idx="3">
            <a:schemeClr val="accent2"/>
          </a:fillRef>
          <a:effectRef idx="3">
            <a:schemeClr val="accent2"/>
          </a:effectRef>
          <a:fontRef idx="minor">
            <a:schemeClr val="lt1"/>
          </a:fontRef>
        </dgm:style>
      </dgm:prSet>
      <dgm:spPr>
        <a:xfrm rot="10800000">
          <a:off x="1919815" y="1018916"/>
          <a:ext cx="162582" cy="190191"/>
        </a:xfrm>
        <a:gradFill rotWithShape="1">
          <a:gsLst>
            <a:gs pos="0">
              <a:srgbClr val="5782B5">
                <a:shade val="15000"/>
                <a:satMod val="180000"/>
              </a:srgbClr>
            </a:gs>
            <a:gs pos="50000">
              <a:srgbClr val="5782B5">
                <a:shade val="45000"/>
                <a:satMod val="170000"/>
              </a:srgbClr>
            </a:gs>
            <a:gs pos="70000">
              <a:srgbClr val="5782B5">
                <a:tint val="99000"/>
                <a:shade val="65000"/>
                <a:satMod val="155000"/>
              </a:srgbClr>
            </a:gs>
            <a:gs pos="100000">
              <a:srgbClr val="5782B5">
                <a:tint val="95500"/>
                <a:shade val="100000"/>
                <a:satMod val="155000"/>
              </a:srgb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5782B5">
              <a:satMod val="300000"/>
            </a:srgbClr>
          </a:contourClr>
        </a:sp3d>
      </dgm:spPr>
      <dgm:t>
        <a:bodyPr/>
        <a:lstStyle/>
        <a:p>
          <a:endParaRPr lang="en-GB">
            <a:solidFill>
              <a:srgbClr val="FFFFFF"/>
            </a:solidFill>
            <a:latin typeface="Segoe"/>
            <a:ea typeface="+mn-ea"/>
            <a:cs typeface="+mn-cs"/>
          </a:endParaRPr>
        </a:p>
      </dgm:t>
    </dgm:pt>
    <dgm:pt modelId="{8158C7BD-9E1E-47E8-AEAA-21CC6667BEAA}">
      <dgm:prSet phldrT="[Text]">
        <dgm:style>
          <a:lnRef idx="0">
            <a:schemeClr val="accent2"/>
          </a:lnRef>
          <a:fillRef idx="3">
            <a:schemeClr val="accent2"/>
          </a:fillRef>
          <a:effectRef idx="3">
            <a:schemeClr val="accent2"/>
          </a:effectRef>
          <a:fontRef idx="minor">
            <a:schemeClr val="lt1"/>
          </a:fontRef>
        </dgm:style>
      </dgm:prSet>
      <dgm:spPr>
        <a:xfrm>
          <a:off x="1076225" y="883941"/>
          <a:ext cx="766899" cy="460139"/>
        </a:xfrm>
        <a:gradFill rotWithShape="1">
          <a:gsLst>
            <a:gs pos="0">
              <a:srgbClr val="5782B5">
                <a:shade val="15000"/>
                <a:satMod val="180000"/>
              </a:srgbClr>
            </a:gs>
            <a:gs pos="50000">
              <a:srgbClr val="5782B5">
                <a:shade val="45000"/>
                <a:satMod val="170000"/>
              </a:srgbClr>
            </a:gs>
            <a:gs pos="70000">
              <a:srgbClr val="5782B5">
                <a:tint val="99000"/>
                <a:shade val="65000"/>
                <a:satMod val="155000"/>
              </a:srgbClr>
            </a:gs>
            <a:gs pos="100000">
              <a:srgbClr val="5782B5">
                <a:tint val="95500"/>
                <a:shade val="100000"/>
                <a:satMod val="155000"/>
              </a:srgb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5782B5">
              <a:satMod val="300000"/>
            </a:srgbClr>
          </a:contourClr>
        </a:sp3d>
      </dgm:spPr>
      <dgm:t>
        <a:bodyPr/>
        <a:lstStyle/>
        <a:p>
          <a:r>
            <a:rPr lang="en-GB" dirty="0" smtClean="0">
              <a:solidFill>
                <a:srgbClr val="FFFFFF"/>
              </a:solidFill>
              <a:latin typeface="Segoe"/>
              <a:ea typeface="+mn-ea"/>
              <a:cs typeface="+mn-cs"/>
            </a:rPr>
            <a:t> </a:t>
          </a:r>
          <a:endParaRPr lang="en-GB" dirty="0">
            <a:solidFill>
              <a:srgbClr val="FFFFFF"/>
            </a:solidFill>
            <a:latin typeface="Segoe"/>
            <a:ea typeface="+mn-ea"/>
            <a:cs typeface="+mn-cs"/>
          </a:endParaRPr>
        </a:p>
      </dgm:t>
    </dgm:pt>
    <dgm:pt modelId="{B391EB0A-C116-4147-9E10-C81C780C1BB5}" type="parTrans" cxnId="{7A9C73DE-A1AC-40F0-9447-F054EEF260CD}">
      <dgm:prSet/>
      <dgm:spPr/>
      <dgm:t>
        <a:bodyPr/>
        <a:lstStyle/>
        <a:p>
          <a:endParaRPr lang="en-GB"/>
        </a:p>
      </dgm:t>
    </dgm:pt>
    <dgm:pt modelId="{3E0AB454-58C7-453D-8804-1F2BFA9C9906}" type="sibTrans" cxnId="{7A9C73DE-A1AC-40F0-9447-F054EEF260CD}">
      <dgm:prSet/>
      <dgm:spPr/>
      <dgm:t>
        <a:bodyPr/>
        <a:lstStyle/>
        <a:p>
          <a:endParaRPr lang="en-GB"/>
        </a:p>
      </dgm:t>
    </dgm:pt>
    <dgm:pt modelId="{4065FEEF-713C-460C-989F-B1B99C96B95A}" type="pres">
      <dgm:prSet presAssocID="{D87A6D15-DF31-439A-B70C-2D0AC87F98CB}" presName="diagram" presStyleCnt="0">
        <dgm:presLayoutVars>
          <dgm:dir/>
          <dgm:resizeHandles val="exact"/>
        </dgm:presLayoutVars>
      </dgm:prSet>
      <dgm:spPr/>
      <dgm:t>
        <a:bodyPr/>
        <a:lstStyle/>
        <a:p>
          <a:endParaRPr lang="en-GB"/>
        </a:p>
      </dgm:t>
    </dgm:pt>
    <dgm:pt modelId="{9D35B108-7D7A-470B-A670-C5AA949688FF}" type="pres">
      <dgm:prSet presAssocID="{C3FE54BF-608A-45AA-97C2-068809B91765}" presName="node" presStyleLbl="node1" presStyleIdx="0" presStyleCnt="5" custLinFactNeighborY="-6150">
        <dgm:presLayoutVars>
          <dgm:bulletEnabled val="1"/>
        </dgm:presLayoutVars>
      </dgm:prSet>
      <dgm:spPr>
        <a:prstGeom prst="roundRect">
          <a:avLst>
            <a:gd name="adj" fmla="val 10000"/>
          </a:avLst>
        </a:prstGeom>
      </dgm:spPr>
      <dgm:t>
        <a:bodyPr/>
        <a:lstStyle/>
        <a:p>
          <a:endParaRPr lang="en-GB"/>
        </a:p>
      </dgm:t>
    </dgm:pt>
    <dgm:pt modelId="{F87D805B-92F6-4291-9E77-7CA9F210B51C}" type="pres">
      <dgm:prSet presAssocID="{3476A525-B53F-4367-90F5-CF26D98BF156}" presName="sibTrans" presStyleLbl="sibTrans2D1" presStyleIdx="0" presStyleCnt="4"/>
      <dgm:spPr>
        <a:prstGeom prst="rightArrow">
          <a:avLst>
            <a:gd name="adj1" fmla="val 60000"/>
            <a:gd name="adj2" fmla="val 50000"/>
          </a:avLst>
        </a:prstGeom>
      </dgm:spPr>
      <dgm:t>
        <a:bodyPr/>
        <a:lstStyle/>
        <a:p>
          <a:endParaRPr lang="en-GB"/>
        </a:p>
      </dgm:t>
    </dgm:pt>
    <dgm:pt modelId="{8535F587-7643-42BF-AF9B-5B9A5A7D41AC}" type="pres">
      <dgm:prSet presAssocID="{3476A525-B53F-4367-90F5-CF26D98BF156}" presName="connectorText" presStyleLbl="sibTrans2D1" presStyleIdx="0" presStyleCnt="4"/>
      <dgm:spPr/>
      <dgm:t>
        <a:bodyPr/>
        <a:lstStyle/>
        <a:p>
          <a:endParaRPr lang="en-GB"/>
        </a:p>
      </dgm:t>
    </dgm:pt>
    <dgm:pt modelId="{2A085EA7-4A75-482D-BE5E-E0E0EBCEF6DC}" type="pres">
      <dgm:prSet presAssocID="{9B033643-0CA7-44E0-BA95-51E95031DF91}" presName="node" presStyleLbl="node1" presStyleIdx="1" presStyleCnt="5" custLinFactNeighborY="-6150">
        <dgm:presLayoutVars>
          <dgm:bulletEnabled val="1"/>
        </dgm:presLayoutVars>
      </dgm:prSet>
      <dgm:spPr>
        <a:prstGeom prst="roundRect">
          <a:avLst>
            <a:gd name="adj" fmla="val 10000"/>
          </a:avLst>
        </a:prstGeom>
      </dgm:spPr>
      <dgm:t>
        <a:bodyPr/>
        <a:lstStyle/>
        <a:p>
          <a:endParaRPr lang="en-GB"/>
        </a:p>
      </dgm:t>
    </dgm:pt>
    <dgm:pt modelId="{80EA3D76-24C7-43AC-A20C-53A54A737F99}" type="pres">
      <dgm:prSet presAssocID="{36973636-2C71-4781-922E-E6905F05B3E7}" presName="sibTrans" presStyleLbl="sibTrans2D1" presStyleIdx="1" presStyleCnt="4"/>
      <dgm:spPr>
        <a:prstGeom prst="rightArrow">
          <a:avLst>
            <a:gd name="adj1" fmla="val 60000"/>
            <a:gd name="adj2" fmla="val 50000"/>
          </a:avLst>
        </a:prstGeom>
      </dgm:spPr>
      <dgm:t>
        <a:bodyPr/>
        <a:lstStyle/>
        <a:p>
          <a:endParaRPr lang="en-GB"/>
        </a:p>
      </dgm:t>
    </dgm:pt>
    <dgm:pt modelId="{E8507ABB-8FEA-4170-BBCF-CACBFB85DFD5}" type="pres">
      <dgm:prSet presAssocID="{36973636-2C71-4781-922E-E6905F05B3E7}" presName="connectorText" presStyleLbl="sibTrans2D1" presStyleIdx="1" presStyleCnt="4"/>
      <dgm:spPr/>
      <dgm:t>
        <a:bodyPr/>
        <a:lstStyle/>
        <a:p>
          <a:endParaRPr lang="en-GB"/>
        </a:p>
      </dgm:t>
    </dgm:pt>
    <dgm:pt modelId="{183037EE-6A1C-4E3B-BCC5-488A83D75CBF}" type="pres">
      <dgm:prSet presAssocID="{B86FE220-C577-4CE6-A302-83471A699BF1}" presName="node" presStyleLbl="node1" presStyleIdx="2" presStyleCnt="5" custLinFactNeighborY="-6150">
        <dgm:presLayoutVars>
          <dgm:bulletEnabled val="1"/>
        </dgm:presLayoutVars>
      </dgm:prSet>
      <dgm:spPr>
        <a:prstGeom prst="roundRect">
          <a:avLst>
            <a:gd name="adj" fmla="val 10000"/>
          </a:avLst>
        </a:prstGeom>
      </dgm:spPr>
      <dgm:t>
        <a:bodyPr/>
        <a:lstStyle/>
        <a:p>
          <a:endParaRPr lang="en-GB"/>
        </a:p>
      </dgm:t>
    </dgm:pt>
    <dgm:pt modelId="{3DCCB418-68EA-4B6D-9FCE-AD24FDBBEE46}" type="pres">
      <dgm:prSet presAssocID="{1840D885-1012-4859-BB50-D902CFF1C319}" presName="sibTrans" presStyleLbl="sibTrans2D1" presStyleIdx="2" presStyleCnt="4"/>
      <dgm:spPr>
        <a:prstGeom prst="rightArrow">
          <a:avLst>
            <a:gd name="adj1" fmla="val 60000"/>
            <a:gd name="adj2" fmla="val 50000"/>
          </a:avLst>
        </a:prstGeom>
      </dgm:spPr>
      <dgm:t>
        <a:bodyPr/>
        <a:lstStyle/>
        <a:p>
          <a:endParaRPr lang="en-GB"/>
        </a:p>
      </dgm:t>
    </dgm:pt>
    <dgm:pt modelId="{163C93FC-D645-461B-B3F6-3138E442D568}" type="pres">
      <dgm:prSet presAssocID="{1840D885-1012-4859-BB50-D902CFF1C319}" presName="connectorText" presStyleLbl="sibTrans2D1" presStyleIdx="2" presStyleCnt="4"/>
      <dgm:spPr/>
      <dgm:t>
        <a:bodyPr/>
        <a:lstStyle/>
        <a:p>
          <a:endParaRPr lang="en-GB"/>
        </a:p>
      </dgm:t>
    </dgm:pt>
    <dgm:pt modelId="{D9847305-9120-4B69-8CB3-FDAE816F90C2}" type="pres">
      <dgm:prSet presAssocID="{D932481A-FAC2-4CBA-B99C-78E868236D8D}" presName="node" presStyleLbl="node1" presStyleIdx="3" presStyleCnt="5">
        <dgm:presLayoutVars>
          <dgm:bulletEnabled val="1"/>
        </dgm:presLayoutVars>
      </dgm:prSet>
      <dgm:spPr>
        <a:prstGeom prst="roundRect">
          <a:avLst>
            <a:gd name="adj" fmla="val 10000"/>
          </a:avLst>
        </a:prstGeom>
      </dgm:spPr>
      <dgm:t>
        <a:bodyPr/>
        <a:lstStyle/>
        <a:p>
          <a:endParaRPr lang="en-GB"/>
        </a:p>
      </dgm:t>
    </dgm:pt>
    <dgm:pt modelId="{B556C17D-7B8E-4717-A7D6-3B9888CCDE3F}" type="pres">
      <dgm:prSet presAssocID="{8C847AD7-1EFF-47F4-833C-956ADD06058D}" presName="sibTrans" presStyleLbl="sibTrans2D1" presStyleIdx="3" presStyleCnt="4"/>
      <dgm:spPr>
        <a:prstGeom prst="rightArrow">
          <a:avLst>
            <a:gd name="adj1" fmla="val 60000"/>
            <a:gd name="adj2" fmla="val 50000"/>
          </a:avLst>
        </a:prstGeom>
      </dgm:spPr>
      <dgm:t>
        <a:bodyPr/>
        <a:lstStyle/>
        <a:p>
          <a:endParaRPr lang="en-GB"/>
        </a:p>
      </dgm:t>
    </dgm:pt>
    <dgm:pt modelId="{71E61F6C-E85B-4753-B75D-CE7C0B741CB5}" type="pres">
      <dgm:prSet presAssocID="{8C847AD7-1EFF-47F4-833C-956ADD06058D}" presName="connectorText" presStyleLbl="sibTrans2D1" presStyleIdx="3" presStyleCnt="4"/>
      <dgm:spPr/>
      <dgm:t>
        <a:bodyPr/>
        <a:lstStyle/>
        <a:p>
          <a:endParaRPr lang="en-GB"/>
        </a:p>
      </dgm:t>
    </dgm:pt>
    <dgm:pt modelId="{85356CCB-1D33-4C75-95CB-C9A9364D00E5}" type="pres">
      <dgm:prSet presAssocID="{8158C7BD-9E1E-47E8-AEAA-21CC6667BEAA}" presName="node" presStyleLbl="node1" presStyleIdx="4" presStyleCnt="5">
        <dgm:presLayoutVars>
          <dgm:bulletEnabled val="1"/>
        </dgm:presLayoutVars>
      </dgm:prSet>
      <dgm:spPr>
        <a:prstGeom prst="roundRect">
          <a:avLst>
            <a:gd name="adj" fmla="val 10000"/>
          </a:avLst>
        </a:prstGeom>
      </dgm:spPr>
      <dgm:t>
        <a:bodyPr/>
        <a:lstStyle/>
        <a:p>
          <a:endParaRPr lang="en-GB"/>
        </a:p>
      </dgm:t>
    </dgm:pt>
  </dgm:ptLst>
  <dgm:cxnLst>
    <dgm:cxn modelId="{8738F334-8EC8-4A13-9757-104B52F5597B}" type="presOf" srcId="{9B033643-0CA7-44E0-BA95-51E95031DF91}" destId="{2A085EA7-4A75-482D-BE5E-E0E0EBCEF6DC}" srcOrd="0" destOrd="0" presId="urn:microsoft.com/office/officeart/2005/8/layout/process5"/>
    <dgm:cxn modelId="{A458474B-2796-423A-8206-866388687209}" type="presOf" srcId="{8C847AD7-1EFF-47F4-833C-956ADD06058D}" destId="{71E61F6C-E85B-4753-B75D-CE7C0B741CB5}" srcOrd="1" destOrd="0" presId="urn:microsoft.com/office/officeart/2005/8/layout/process5"/>
    <dgm:cxn modelId="{00E416AA-9DE9-42FE-8DD4-0DC28023A469}" type="presOf" srcId="{8158C7BD-9E1E-47E8-AEAA-21CC6667BEAA}" destId="{85356CCB-1D33-4C75-95CB-C9A9364D00E5}" srcOrd="0" destOrd="0" presId="urn:microsoft.com/office/officeart/2005/8/layout/process5"/>
    <dgm:cxn modelId="{4A173307-34B2-46CF-B3EA-8492DD3A6C94}" type="presOf" srcId="{36973636-2C71-4781-922E-E6905F05B3E7}" destId="{E8507ABB-8FEA-4170-BBCF-CACBFB85DFD5}" srcOrd="1" destOrd="0" presId="urn:microsoft.com/office/officeart/2005/8/layout/process5"/>
    <dgm:cxn modelId="{285D4433-EDCC-4E61-8048-D05F703BBDCC}" type="presOf" srcId="{3476A525-B53F-4367-90F5-CF26D98BF156}" destId="{8535F587-7643-42BF-AF9B-5B9A5A7D41AC}" srcOrd="1" destOrd="0" presId="urn:microsoft.com/office/officeart/2005/8/layout/process5"/>
    <dgm:cxn modelId="{B67C50E6-49D1-4661-8D9B-6F37C78C7F19}" type="presOf" srcId="{36973636-2C71-4781-922E-E6905F05B3E7}" destId="{80EA3D76-24C7-43AC-A20C-53A54A737F99}" srcOrd="0" destOrd="0" presId="urn:microsoft.com/office/officeart/2005/8/layout/process5"/>
    <dgm:cxn modelId="{9435195B-9AEC-4041-88FC-D7F231455274}" type="presOf" srcId="{C3FE54BF-608A-45AA-97C2-068809B91765}" destId="{9D35B108-7D7A-470B-A670-C5AA949688FF}" srcOrd="0" destOrd="0" presId="urn:microsoft.com/office/officeart/2005/8/layout/process5"/>
    <dgm:cxn modelId="{C21E218B-2F65-47DB-B42B-CAB11674BD65}" srcId="{D87A6D15-DF31-439A-B70C-2D0AC87F98CB}" destId="{C3FE54BF-608A-45AA-97C2-068809B91765}" srcOrd="0" destOrd="0" parTransId="{32D561AB-021B-446D-97CA-C6F5A5FB3C88}" sibTransId="{3476A525-B53F-4367-90F5-CF26D98BF156}"/>
    <dgm:cxn modelId="{C9EF8F93-387E-4C9F-A35B-12B08A3D2FD6}" type="presOf" srcId="{1840D885-1012-4859-BB50-D902CFF1C319}" destId="{3DCCB418-68EA-4B6D-9FCE-AD24FDBBEE46}" srcOrd="0" destOrd="0" presId="urn:microsoft.com/office/officeart/2005/8/layout/process5"/>
    <dgm:cxn modelId="{7A9C73DE-A1AC-40F0-9447-F054EEF260CD}" srcId="{D87A6D15-DF31-439A-B70C-2D0AC87F98CB}" destId="{8158C7BD-9E1E-47E8-AEAA-21CC6667BEAA}" srcOrd="4" destOrd="0" parTransId="{B391EB0A-C116-4147-9E10-C81C780C1BB5}" sibTransId="{3E0AB454-58C7-453D-8804-1F2BFA9C9906}"/>
    <dgm:cxn modelId="{9A206557-85E5-4B10-8D96-A4AC2FB6BAEC}" srcId="{D87A6D15-DF31-439A-B70C-2D0AC87F98CB}" destId="{B86FE220-C577-4CE6-A302-83471A699BF1}" srcOrd="2" destOrd="0" parTransId="{547AED59-E04E-4F98-B971-C355887A13FD}" sibTransId="{1840D885-1012-4859-BB50-D902CFF1C319}"/>
    <dgm:cxn modelId="{9B70917B-5A49-4C99-8638-08761B70C3B0}" type="presOf" srcId="{3476A525-B53F-4367-90F5-CF26D98BF156}" destId="{F87D805B-92F6-4291-9E77-7CA9F210B51C}" srcOrd="0" destOrd="0" presId="urn:microsoft.com/office/officeart/2005/8/layout/process5"/>
    <dgm:cxn modelId="{8B7CB819-EC93-4987-BC94-649A53F540AC}" type="presOf" srcId="{D87A6D15-DF31-439A-B70C-2D0AC87F98CB}" destId="{4065FEEF-713C-460C-989F-B1B99C96B95A}" srcOrd="0" destOrd="0" presId="urn:microsoft.com/office/officeart/2005/8/layout/process5"/>
    <dgm:cxn modelId="{DD1E84B3-9377-4746-870B-B5DF3D556E79}" type="presOf" srcId="{B86FE220-C577-4CE6-A302-83471A699BF1}" destId="{183037EE-6A1C-4E3B-BCC5-488A83D75CBF}" srcOrd="0" destOrd="0" presId="urn:microsoft.com/office/officeart/2005/8/layout/process5"/>
    <dgm:cxn modelId="{26768835-A06C-47B2-A56D-5FE6EF39BCE8}" srcId="{D87A6D15-DF31-439A-B70C-2D0AC87F98CB}" destId="{9B033643-0CA7-44E0-BA95-51E95031DF91}" srcOrd="1" destOrd="0" parTransId="{180308EF-BE2A-461E-8113-180308DE612B}" sibTransId="{36973636-2C71-4781-922E-E6905F05B3E7}"/>
    <dgm:cxn modelId="{B16EA330-00FE-4749-9EED-7EFBB482BFBA}" srcId="{D87A6D15-DF31-439A-B70C-2D0AC87F98CB}" destId="{D932481A-FAC2-4CBA-B99C-78E868236D8D}" srcOrd="3" destOrd="0" parTransId="{52ADC053-D844-4F26-8392-F543392EC96A}" sibTransId="{8C847AD7-1EFF-47F4-833C-956ADD06058D}"/>
    <dgm:cxn modelId="{214A2881-163A-41C4-BE01-31F883D40A04}" type="presOf" srcId="{1840D885-1012-4859-BB50-D902CFF1C319}" destId="{163C93FC-D645-461B-B3F6-3138E442D568}" srcOrd="1" destOrd="0" presId="urn:microsoft.com/office/officeart/2005/8/layout/process5"/>
    <dgm:cxn modelId="{C0518231-5541-40F1-967F-30B0B40425E0}" type="presOf" srcId="{D932481A-FAC2-4CBA-B99C-78E868236D8D}" destId="{D9847305-9120-4B69-8CB3-FDAE816F90C2}" srcOrd="0" destOrd="0" presId="urn:microsoft.com/office/officeart/2005/8/layout/process5"/>
    <dgm:cxn modelId="{9366C95D-AE11-4B9B-B505-B39399131E8F}" type="presOf" srcId="{8C847AD7-1EFF-47F4-833C-956ADD06058D}" destId="{B556C17D-7B8E-4717-A7D6-3B9888CCDE3F}" srcOrd="0" destOrd="0" presId="urn:microsoft.com/office/officeart/2005/8/layout/process5"/>
    <dgm:cxn modelId="{232E8E96-9D04-4D9D-96A7-11C31FFAFAB8}" type="presParOf" srcId="{4065FEEF-713C-460C-989F-B1B99C96B95A}" destId="{9D35B108-7D7A-470B-A670-C5AA949688FF}" srcOrd="0" destOrd="0" presId="urn:microsoft.com/office/officeart/2005/8/layout/process5"/>
    <dgm:cxn modelId="{B6D4B287-D7A2-42B2-A683-3D7CBD9E4942}" type="presParOf" srcId="{4065FEEF-713C-460C-989F-B1B99C96B95A}" destId="{F87D805B-92F6-4291-9E77-7CA9F210B51C}" srcOrd="1" destOrd="0" presId="urn:microsoft.com/office/officeart/2005/8/layout/process5"/>
    <dgm:cxn modelId="{F2A4C97C-B0AC-4DF6-A653-63B72B6260C7}" type="presParOf" srcId="{F87D805B-92F6-4291-9E77-7CA9F210B51C}" destId="{8535F587-7643-42BF-AF9B-5B9A5A7D41AC}" srcOrd="0" destOrd="0" presId="urn:microsoft.com/office/officeart/2005/8/layout/process5"/>
    <dgm:cxn modelId="{56B54A1E-5BDB-4F18-ADBF-AAEBEE53B2DB}" type="presParOf" srcId="{4065FEEF-713C-460C-989F-B1B99C96B95A}" destId="{2A085EA7-4A75-482D-BE5E-E0E0EBCEF6DC}" srcOrd="2" destOrd="0" presId="urn:microsoft.com/office/officeart/2005/8/layout/process5"/>
    <dgm:cxn modelId="{2DB074E2-774D-4E39-9E53-3C3D1F5DEC4E}" type="presParOf" srcId="{4065FEEF-713C-460C-989F-B1B99C96B95A}" destId="{80EA3D76-24C7-43AC-A20C-53A54A737F99}" srcOrd="3" destOrd="0" presId="urn:microsoft.com/office/officeart/2005/8/layout/process5"/>
    <dgm:cxn modelId="{2EB684EF-2D6C-4775-9C83-F7F795AAA9B8}" type="presParOf" srcId="{80EA3D76-24C7-43AC-A20C-53A54A737F99}" destId="{E8507ABB-8FEA-4170-BBCF-CACBFB85DFD5}" srcOrd="0" destOrd="0" presId="urn:microsoft.com/office/officeart/2005/8/layout/process5"/>
    <dgm:cxn modelId="{FEFD0003-EBCE-41E0-92E1-D87E16AC2243}" type="presParOf" srcId="{4065FEEF-713C-460C-989F-B1B99C96B95A}" destId="{183037EE-6A1C-4E3B-BCC5-488A83D75CBF}" srcOrd="4" destOrd="0" presId="urn:microsoft.com/office/officeart/2005/8/layout/process5"/>
    <dgm:cxn modelId="{19B9F30D-CD1F-4C21-B15F-AA29B9346807}" type="presParOf" srcId="{4065FEEF-713C-460C-989F-B1B99C96B95A}" destId="{3DCCB418-68EA-4B6D-9FCE-AD24FDBBEE46}" srcOrd="5" destOrd="0" presId="urn:microsoft.com/office/officeart/2005/8/layout/process5"/>
    <dgm:cxn modelId="{8444730A-2429-47EF-8CB5-41ED43825C32}" type="presParOf" srcId="{3DCCB418-68EA-4B6D-9FCE-AD24FDBBEE46}" destId="{163C93FC-D645-461B-B3F6-3138E442D568}" srcOrd="0" destOrd="0" presId="urn:microsoft.com/office/officeart/2005/8/layout/process5"/>
    <dgm:cxn modelId="{1E96A6A5-9043-4C69-ABA9-FF113F52E422}" type="presParOf" srcId="{4065FEEF-713C-460C-989F-B1B99C96B95A}" destId="{D9847305-9120-4B69-8CB3-FDAE816F90C2}" srcOrd="6" destOrd="0" presId="urn:microsoft.com/office/officeart/2005/8/layout/process5"/>
    <dgm:cxn modelId="{88413994-B547-4B1A-84AA-60566E754539}" type="presParOf" srcId="{4065FEEF-713C-460C-989F-B1B99C96B95A}" destId="{B556C17D-7B8E-4717-A7D6-3B9888CCDE3F}" srcOrd="7" destOrd="0" presId="urn:microsoft.com/office/officeart/2005/8/layout/process5"/>
    <dgm:cxn modelId="{3C3AB527-88CA-4C99-BB2B-6576AA720005}" type="presParOf" srcId="{B556C17D-7B8E-4717-A7D6-3B9888CCDE3F}" destId="{71E61F6C-E85B-4753-B75D-CE7C0B741CB5}" srcOrd="0" destOrd="0" presId="urn:microsoft.com/office/officeart/2005/8/layout/process5"/>
    <dgm:cxn modelId="{83FF474C-B70E-4E66-B925-C0E3A82DA05D}" type="presParOf" srcId="{4065FEEF-713C-460C-989F-B1B99C96B95A}" destId="{85356CCB-1D33-4C75-95CB-C9A9364D00E5}" srcOrd="8" destOrd="0" presId="urn:microsoft.com/office/officeart/2005/8/layout/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35B108-7D7A-470B-A670-C5AA949688FF}">
      <dsp:nvSpPr>
        <dsp:cNvPr id="0" name=""/>
        <dsp:cNvSpPr/>
      </dsp:nvSpPr>
      <dsp:spPr>
        <a:xfrm>
          <a:off x="38427" y="0"/>
          <a:ext cx="362946" cy="217768"/>
        </a:xfrm>
        <a:prstGeom prst="roundRect">
          <a:avLst>
            <a:gd name="adj" fmla="val 10000"/>
          </a:avLst>
        </a:prstGeom>
        <a:gradFill rotWithShape="1">
          <a:gsLst>
            <a:gs pos="0">
              <a:srgbClr val="5782B5">
                <a:shade val="15000"/>
                <a:satMod val="180000"/>
              </a:srgbClr>
            </a:gs>
            <a:gs pos="50000">
              <a:srgbClr val="5782B5">
                <a:shade val="45000"/>
                <a:satMod val="170000"/>
              </a:srgbClr>
            </a:gs>
            <a:gs pos="70000">
              <a:srgbClr val="5782B5">
                <a:tint val="99000"/>
                <a:shade val="65000"/>
                <a:satMod val="155000"/>
              </a:srgbClr>
            </a:gs>
            <a:gs pos="100000">
              <a:srgbClr val="5782B5">
                <a:tint val="95500"/>
                <a:shade val="100000"/>
                <a:satMod val="155000"/>
              </a:srgb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5782B5">
              <a:satMod val="300000"/>
            </a:srgbClr>
          </a:contourClr>
        </a:sp3d>
      </dsp:spPr>
      <dsp:style>
        <a:lnRef idx="0">
          <a:schemeClr val="accent2"/>
        </a:lnRef>
        <a:fillRef idx="3">
          <a:schemeClr val="accent2"/>
        </a:fillRef>
        <a:effectRef idx="3">
          <a:schemeClr val="accent2"/>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GB" sz="900" kern="1200" dirty="0" smtClean="0">
              <a:solidFill>
                <a:srgbClr val="FFFFFF"/>
              </a:solidFill>
              <a:latin typeface="Segoe"/>
              <a:ea typeface="+mn-ea"/>
              <a:cs typeface="+mn-cs"/>
            </a:rPr>
            <a:t> </a:t>
          </a:r>
          <a:endParaRPr lang="en-GB" sz="900" kern="1200" dirty="0">
            <a:solidFill>
              <a:srgbClr val="FFFFFF"/>
            </a:solidFill>
            <a:latin typeface="Segoe"/>
            <a:ea typeface="+mn-ea"/>
            <a:cs typeface="+mn-cs"/>
          </a:endParaRPr>
        </a:p>
      </dsp:txBody>
      <dsp:txXfrm>
        <a:off x="44805" y="6378"/>
        <a:ext cx="350190" cy="205012"/>
      </dsp:txXfrm>
    </dsp:sp>
    <dsp:sp modelId="{F87D805B-92F6-4291-9E77-7CA9F210B51C}">
      <dsp:nvSpPr>
        <dsp:cNvPr id="0" name=""/>
        <dsp:cNvSpPr/>
      </dsp:nvSpPr>
      <dsp:spPr>
        <a:xfrm>
          <a:off x="433313" y="63878"/>
          <a:ext cx="76944" cy="90010"/>
        </a:xfrm>
        <a:prstGeom prst="rightArrow">
          <a:avLst>
            <a:gd name="adj1" fmla="val 60000"/>
            <a:gd name="adj2" fmla="val 50000"/>
          </a:avLst>
        </a:prstGeom>
        <a:gradFill rotWithShape="1">
          <a:gsLst>
            <a:gs pos="0">
              <a:srgbClr val="5782B5">
                <a:shade val="15000"/>
                <a:satMod val="180000"/>
              </a:srgbClr>
            </a:gs>
            <a:gs pos="50000">
              <a:srgbClr val="5782B5">
                <a:shade val="45000"/>
                <a:satMod val="170000"/>
              </a:srgbClr>
            </a:gs>
            <a:gs pos="70000">
              <a:srgbClr val="5782B5">
                <a:tint val="99000"/>
                <a:shade val="65000"/>
                <a:satMod val="155000"/>
              </a:srgbClr>
            </a:gs>
            <a:gs pos="100000">
              <a:srgbClr val="5782B5">
                <a:tint val="95500"/>
                <a:shade val="100000"/>
                <a:satMod val="155000"/>
              </a:srgb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5782B5">
              <a:satMod val="300000"/>
            </a:srgbClr>
          </a:contourClr>
        </a:sp3d>
      </dsp:spPr>
      <dsp:style>
        <a:lnRef idx="0">
          <a:schemeClr val="accent2"/>
        </a:lnRef>
        <a:fillRef idx="3">
          <a:schemeClr val="accent2"/>
        </a:fillRef>
        <a:effectRef idx="3">
          <a:schemeClr val="accent2"/>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GB" sz="500" kern="1200">
            <a:solidFill>
              <a:srgbClr val="FFFFFF"/>
            </a:solidFill>
            <a:latin typeface="Segoe"/>
            <a:ea typeface="+mn-ea"/>
            <a:cs typeface="+mn-cs"/>
          </a:endParaRPr>
        </a:p>
      </dsp:txBody>
      <dsp:txXfrm>
        <a:off x="433313" y="81880"/>
        <a:ext cx="53861" cy="54006"/>
      </dsp:txXfrm>
    </dsp:sp>
    <dsp:sp modelId="{2A085EA7-4A75-482D-BE5E-E0E0EBCEF6DC}">
      <dsp:nvSpPr>
        <dsp:cNvPr id="0" name=""/>
        <dsp:cNvSpPr/>
      </dsp:nvSpPr>
      <dsp:spPr>
        <a:xfrm>
          <a:off x="546553" y="0"/>
          <a:ext cx="362946" cy="217768"/>
        </a:xfrm>
        <a:prstGeom prst="roundRect">
          <a:avLst>
            <a:gd name="adj" fmla="val 10000"/>
          </a:avLst>
        </a:prstGeom>
        <a:gradFill rotWithShape="1">
          <a:gsLst>
            <a:gs pos="0">
              <a:srgbClr val="5782B5">
                <a:shade val="15000"/>
                <a:satMod val="180000"/>
              </a:srgbClr>
            </a:gs>
            <a:gs pos="50000">
              <a:srgbClr val="5782B5">
                <a:shade val="45000"/>
                <a:satMod val="170000"/>
              </a:srgbClr>
            </a:gs>
            <a:gs pos="70000">
              <a:srgbClr val="5782B5">
                <a:tint val="99000"/>
                <a:shade val="65000"/>
                <a:satMod val="155000"/>
              </a:srgbClr>
            </a:gs>
            <a:gs pos="100000">
              <a:srgbClr val="5782B5">
                <a:tint val="95500"/>
                <a:shade val="100000"/>
                <a:satMod val="155000"/>
              </a:srgb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5782B5">
              <a:satMod val="300000"/>
            </a:srgbClr>
          </a:contourClr>
        </a:sp3d>
      </dsp:spPr>
      <dsp:style>
        <a:lnRef idx="0">
          <a:schemeClr val="accent2"/>
        </a:lnRef>
        <a:fillRef idx="3">
          <a:schemeClr val="accent2"/>
        </a:fillRef>
        <a:effectRef idx="3">
          <a:schemeClr val="accent2"/>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GB" sz="900" kern="1200" dirty="0" smtClean="0">
              <a:solidFill>
                <a:srgbClr val="FFFFFF"/>
              </a:solidFill>
              <a:latin typeface="Segoe"/>
              <a:ea typeface="+mn-ea"/>
              <a:cs typeface="+mn-cs"/>
            </a:rPr>
            <a:t> </a:t>
          </a:r>
          <a:endParaRPr lang="en-GB" sz="900" kern="1200" dirty="0">
            <a:solidFill>
              <a:srgbClr val="FFFFFF"/>
            </a:solidFill>
            <a:latin typeface="Segoe"/>
            <a:ea typeface="+mn-ea"/>
            <a:cs typeface="+mn-cs"/>
          </a:endParaRPr>
        </a:p>
      </dsp:txBody>
      <dsp:txXfrm>
        <a:off x="552931" y="6378"/>
        <a:ext cx="350190" cy="205012"/>
      </dsp:txXfrm>
    </dsp:sp>
    <dsp:sp modelId="{80EA3D76-24C7-43AC-A20C-53A54A737F99}">
      <dsp:nvSpPr>
        <dsp:cNvPr id="0" name=""/>
        <dsp:cNvSpPr/>
      </dsp:nvSpPr>
      <dsp:spPr>
        <a:xfrm>
          <a:off x="941439" y="63878"/>
          <a:ext cx="76944" cy="90010"/>
        </a:xfrm>
        <a:prstGeom prst="rightArrow">
          <a:avLst>
            <a:gd name="adj1" fmla="val 60000"/>
            <a:gd name="adj2" fmla="val 50000"/>
          </a:avLst>
        </a:prstGeom>
        <a:gradFill rotWithShape="1">
          <a:gsLst>
            <a:gs pos="0">
              <a:srgbClr val="5782B5">
                <a:shade val="15000"/>
                <a:satMod val="180000"/>
              </a:srgbClr>
            </a:gs>
            <a:gs pos="50000">
              <a:srgbClr val="5782B5">
                <a:shade val="45000"/>
                <a:satMod val="170000"/>
              </a:srgbClr>
            </a:gs>
            <a:gs pos="70000">
              <a:srgbClr val="5782B5">
                <a:tint val="99000"/>
                <a:shade val="65000"/>
                <a:satMod val="155000"/>
              </a:srgbClr>
            </a:gs>
            <a:gs pos="100000">
              <a:srgbClr val="5782B5">
                <a:tint val="95500"/>
                <a:shade val="100000"/>
                <a:satMod val="155000"/>
              </a:srgb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5782B5">
              <a:satMod val="300000"/>
            </a:srgbClr>
          </a:contourClr>
        </a:sp3d>
      </dsp:spPr>
      <dsp:style>
        <a:lnRef idx="0">
          <a:schemeClr val="accent2"/>
        </a:lnRef>
        <a:fillRef idx="3">
          <a:schemeClr val="accent2"/>
        </a:fillRef>
        <a:effectRef idx="3">
          <a:schemeClr val="accent2"/>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GB" sz="500" kern="1200">
            <a:solidFill>
              <a:srgbClr val="FFFFFF"/>
            </a:solidFill>
            <a:latin typeface="Segoe"/>
            <a:ea typeface="+mn-ea"/>
            <a:cs typeface="+mn-cs"/>
          </a:endParaRPr>
        </a:p>
      </dsp:txBody>
      <dsp:txXfrm>
        <a:off x="941439" y="81880"/>
        <a:ext cx="53861" cy="54006"/>
      </dsp:txXfrm>
    </dsp:sp>
    <dsp:sp modelId="{183037EE-6A1C-4E3B-BCC5-488A83D75CBF}">
      <dsp:nvSpPr>
        <dsp:cNvPr id="0" name=""/>
        <dsp:cNvSpPr/>
      </dsp:nvSpPr>
      <dsp:spPr>
        <a:xfrm>
          <a:off x="1054678" y="0"/>
          <a:ext cx="362946" cy="217768"/>
        </a:xfrm>
        <a:prstGeom prst="roundRect">
          <a:avLst>
            <a:gd name="adj" fmla="val 10000"/>
          </a:avLst>
        </a:prstGeom>
        <a:gradFill rotWithShape="1">
          <a:gsLst>
            <a:gs pos="0">
              <a:srgbClr val="5782B5">
                <a:shade val="15000"/>
                <a:satMod val="180000"/>
              </a:srgbClr>
            </a:gs>
            <a:gs pos="50000">
              <a:srgbClr val="5782B5">
                <a:shade val="45000"/>
                <a:satMod val="170000"/>
              </a:srgbClr>
            </a:gs>
            <a:gs pos="70000">
              <a:srgbClr val="5782B5">
                <a:tint val="99000"/>
                <a:shade val="65000"/>
                <a:satMod val="155000"/>
              </a:srgbClr>
            </a:gs>
            <a:gs pos="100000">
              <a:srgbClr val="5782B5">
                <a:tint val="95500"/>
                <a:shade val="100000"/>
                <a:satMod val="155000"/>
              </a:srgb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5782B5">
              <a:satMod val="300000"/>
            </a:srgbClr>
          </a:contourClr>
        </a:sp3d>
      </dsp:spPr>
      <dsp:style>
        <a:lnRef idx="0">
          <a:schemeClr val="accent2"/>
        </a:lnRef>
        <a:fillRef idx="3">
          <a:schemeClr val="accent2"/>
        </a:fillRef>
        <a:effectRef idx="3">
          <a:schemeClr val="accent2"/>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GB" sz="900" kern="1200" dirty="0" smtClean="0">
              <a:solidFill>
                <a:srgbClr val="FFFFFF"/>
              </a:solidFill>
              <a:latin typeface="Segoe"/>
              <a:ea typeface="+mn-ea"/>
              <a:cs typeface="+mn-cs"/>
            </a:rPr>
            <a:t> </a:t>
          </a:r>
          <a:endParaRPr lang="en-GB" sz="900" kern="1200" dirty="0">
            <a:solidFill>
              <a:srgbClr val="FFFFFF"/>
            </a:solidFill>
            <a:latin typeface="Segoe"/>
            <a:ea typeface="+mn-ea"/>
            <a:cs typeface="+mn-cs"/>
          </a:endParaRPr>
        </a:p>
      </dsp:txBody>
      <dsp:txXfrm>
        <a:off x="1061056" y="6378"/>
        <a:ext cx="350190" cy="205012"/>
      </dsp:txXfrm>
    </dsp:sp>
    <dsp:sp modelId="{3DCCB418-68EA-4B6D-9FCE-AD24FDBBEE46}">
      <dsp:nvSpPr>
        <dsp:cNvPr id="0" name=""/>
        <dsp:cNvSpPr/>
      </dsp:nvSpPr>
      <dsp:spPr>
        <a:xfrm rot="5400000">
          <a:off x="1197678" y="243176"/>
          <a:ext cx="76946" cy="90010"/>
        </a:xfrm>
        <a:prstGeom prst="rightArrow">
          <a:avLst>
            <a:gd name="adj1" fmla="val 60000"/>
            <a:gd name="adj2" fmla="val 50000"/>
          </a:avLst>
        </a:prstGeom>
        <a:gradFill rotWithShape="1">
          <a:gsLst>
            <a:gs pos="0">
              <a:srgbClr val="5782B5">
                <a:shade val="15000"/>
                <a:satMod val="180000"/>
              </a:srgbClr>
            </a:gs>
            <a:gs pos="50000">
              <a:srgbClr val="5782B5">
                <a:shade val="45000"/>
                <a:satMod val="170000"/>
              </a:srgbClr>
            </a:gs>
            <a:gs pos="70000">
              <a:srgbClr val="5782B5">
                <a:tint val="99000"/>
                <a:shade val="65000"/>
                <a:satMod val="155000"/>
              </a:srgbClr>
            </a:gs>
            <a:gs pos="100000">
              <a:srgbClr val="5782B5">
                <a:tint val="95500"/>
                <a:shade val="100000"/>
                <a:satMod val="155000"/>
              </a:srgb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5782B5">
              <a:satMod val="300000"/>
            </a:srgbClr>
          </a:contourClr>
        </a:sp3d>
      </dsp:spPr>
      <dsp:style>
        <a:lnRef idx="0">
          <a:schemeClr val="accent2"/>
        </a:lnRef>
        <a:fillRef idx="3">
          <a:schemeClr val="accent2"/>
        </a:fillRef>
        <a:effectRef idx="3">
          <a:schemeClr val="accent2"/>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GB" sz="500" kern="1200">
            <a:solidFill>
              <a:srgbClr val="FFFFFF"/>
            </a:solidFill>
            <a:latin typeface="Segoe"/>
            <a:ea typeface="+mn-ea"/>
            <a:cs typeface="+mn-cs"/>
          </a:endParaRPr>
        </a:p>
      </dsp:txBody>
      <dsp:txXfrm rot="-5400000">
        <a:off x="1209148" y="249708"/>
        <a:ext cx="54006" cy="53862"/>
      </dsp:txXfrm>
    </dsp:sp>
    <dsp:sp modelId="{D9847305-9120-4B69-8CB3-FDAE816F90C2}">
      <dsp:nvSpPr>
        <dsp:cNvPr id="0" name=""/>
        <dsp:cNvSpPr/>
      </dsp:nvSpPr>
      <dsp:spPr>
        <a:xfrm>
          <a:off x="1054678" y="362950"/>
          <a:ext cx="362946" cy="217768"/>
        </a:xfrm>
        <a:prstGeom prst="roundRect">
          <a:avLst>
            <a:gd name="adj" fmla="val 10000"/>
          </a:avLst>
        </a:prstGeom>
        <a:gradFill rotWithShape="1">
          <a:gsLst>
            <a:gs pos="0">
              <a:srgbClr val="5782B5">
                <a:shade val="15000"/>
                <a:satMod val="180000"/>
              </a:srgbClr>
            </a:gs>
            <a:gs pos="50000">
              <a:srgbClr val="5782B5">
                <a:shade val="45000"/>
                <a:satMod val="170000"/>
              </a:srgbClr>
            </a:gs>
            <a:gs pos="70000">
              <a:srgbClr val="5782B5">
                <a:tint val="99000"/>
                <a:shade val="65000"/>
                <a:satMod val="155000"/>
              </a:srgbClr>
            </a:gs>
            <a:gs pos="100000">
              <a:srgbClr val="5782B5">
                <a:tint val="95500"/>
                <a:shade val="100000"/>
                <a:satMod val="155000"/>
              </a:srgb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5782B5">
              <a:satMod val="300000"/>
            </a:srgbClr>
          </a:contourClr>
        </a:sp3d>
      </dsp:spPr>
      <dsp:style>
        <a:lnRef idx="0">
          <a:schemeClr val="accent2"/>
        </a:lnRef>
        <a:fillRef idx="3">
          <a:schemeClr val="accent2"/>
        </a:fillRef>
        <a:effectRef idx="3">
          <a:schemeClr val="accent2"/>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GB" sz="900" kern="1200" dirty="0" smtClean="0">
              <a:solidFill>
                <a:srgbClr val="FFFFFF"/>
              </a:solidFill>
              <a:latin typeface="Segoe"/>
              <a:ea typeface="+mn-ea"/>
              <a:cs typeface="+mn-cs"/>
            </a:rPr>
            <a:t> </a:t>
          </a:r>
          <a:endParaRPr lang="en-GB" sz="900" kern="1200" dirty="0">
            <a:solidFill>
              <a:srgbClr val="FFFFFF"/>
            </a:solidFill>
            <a:latin typeface="Segoe"/>
            <a:ea typeface="+mn-ea"/>
            <a:cs typeface="+mn-cs"/>
          </a:endParaRPr>
        </a:p>
      </dsp:txBody>
      <dsp:txXfrm>
        <a:off x="1061056" y="369328"/>
        <a:ext cx="350190" cy="205012"/>
      </dsp:txXfrm>
    </dsp:sp>
    <dsp:sp modelId="{B556C17D-7B8E-4717-A7D6-3B9888CCDE3F}">
      <dsp:nvSpPr>
        <dsp:cNvPr id="0" name=""/>
        <dsp:cNvSpPr/>
      </dsp:nvSpPr>
      <dsp:spPr>
        <a:xfrm rot="10800000">
          <a:off x="945794" y="426828"/>
          <a:ext cx="76944" cy="90010"/>
        </a:xfrm>
        <a:prstGeom prst="rightArrow">
          <a:avLst>
            <a:gd name="adj1" fmla="val 60000"/>
            <a:gd name="adj2" fmla="val 50000"/>
          </a:avLst>
        </a:prstGeom>
        <a:gradFill rotWithShape="1">
          <a:gsLst>
            <a:gs pos="0">
              <a:srgbClr val="5782B5">
                <a:shade val="15000"/>
                <a:satMod val="180000"/>
              </a:srgbClr>
            </a:gs>
            <a:gs pos="50000">
              <a:srgbClr val="5782B5">
                <a:shade val="45000"/>
                <a:satMod val="170000"/>
              </a:srgbClr>
            </a:gs>
            <a:gs pos="70000">
              <a:srgbClr val="5782B5">
                <a:tint val="99000"/>
                <a:shade val="65000"/>
                <a:satMod val="155000"/>
              </a:srgbClr>
            </a:gs>
            <a:gs pos="100000">
              <a:srgbClr val="5782B5">
                <a:tint val="95500"/>
                <a:shade val="100000"/>
                <a:satMod val="155000"/>
              </a:srgb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5782B5">
              <a:satMod val="300000"/>
            </a:srgbClr>
          </a:contourClr>
        </a:sp3d>
      </dsp:spPr>
      <dsp:style>
        <a:lnRef idx="0">
          <a:schemeClr val="accent2"/>
        </a:lnRef>
        <a:fillRef idx="3">
          <a:schemeClr val="accent2"/>
        </a:fillRef>
        <a:effectRef idx="3">
          <a:schemeClr val="accent2"/>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GB" sz="500" kern="1200">
            <a:solidFill>
              <a:srgbClr val="FFFFFF"/>
            </a:solidFill>
            <a:latin typeface="Segoe"/>
            <a:ea typeface="+mn-ea"/>
            <a:cs typeface="+mn-cs"/>
          </a:endParaRPr>
        </a:p>
      </dsp:txBody>
      <dsp:txXfrm rot="10800000">
        <a:off x="968877" y="444830"/>
        <a:ext cx="53861" cy="54006"/>
      </dsp:txXfrm>
    </dsp:sp>
    <dsp:sp modelId="{85356CCB-1D33-4C75-95CB-C9A9364D00E5}">
      <dsp:nvSpPr>
        <dsp:cNvPr id="0" name=""/>
        <dsp:cNvSpPr/>
      </dsp:nvSpPr>
      <dsp:spPr>
        <a:xfrm>
          <a:off x="546553" y="362950"/>
          <a:ext cx="362946" cy="217768"/>
        </a:xfrm>
        <a:prstGeom prst="roundRect">
          <a:avLst>
            <a:gd name="adj" fmla="val 10000"/>
          </a:avLst>
        </a:prstGeom>
        <a:gradFill rotWithShape="1">
          <a:gsLst>
            <a:gs pos="0">
              <a:srgbClr val="5782B5">
                <a:shade val="15000"/>
                <a:satMod val="180000"/>
              </a:srgbClr>
            </a:gs>
            <a:gs pos="50000">
              <a:srgbClr val="5782B5">
                <a:shade val="45000"/>
                <a:satMod val="170000"/>
              </a:srgbClr>
            </a:gs>
            <a:gs pos="70000">
              <a:srgbClr val="5782B5">
                <a:tint val="99000"/>
                <a:shade val="65000"/>
                <a:satMod val="155000"/>
              </a:srgbClr>
            </a:gs>
            <a:gs pos="100000">
              <a:srgbClr val="5782B5">
                <a:tint val="95500"/>
                <a:shade val="100000"/>
                <a:satMod val="155000"/>
              </a:srgb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5782B5">
              <a:satMod val="300000"/>
            </a:srgbClr>
          </a:contourClr>
        </a:sp3d>
      </dsp:spPr>
      <dsp:style>
        <a:lnRef idx="0">
          <a:schemeClr val="accent2"/>
        </a:lnRef>
        <a:fillRef idx="3">
          <a:schemeClr val="accent2"/>
        </a:fillRef>
        <a:effectRef idx="3">
          <a:schemeClr val="accent2"/>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GB" sz="900" kern="1200" dirty="0" smtClean="0">
              <a:solidFill>
                <a:srgbClr val="FFFFFF"/>
              </a:solidFill>
              <a:latin typeface="Segoe"/>
              <a:ea typeface="+mn-ea"/>
              <a:cs typeface="+mn-cs"/>
            </a:rPr>
            <a:t> </a:t>
          </a:r>
          <a:endParaRPr lang="en-GB" sz="900" kern="1200" dirty="0">
            <a:solidFill>
              <a:srgbClr val="FFFFFF"/>
            </a:solidFill>
            <a:latin typeface="Segoe"/>
            <a:ea typeface="+mn-ea"/>
            <a:cs typeface="+mn-cs"/>
          </a:endParaRPr>
        </a:p>
      </dsp:txBody>
      <dsp:txXfrm>
        <a:off x="552931" y="369328"/>
        <a:ext cx="350190" cy="205012"/>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0F8800-6469-4B1A-AC2D-D404094128E8}" type="datetimeFigureOut">
              <a:rPr lang="en-US" smtClean="0"/>
              <a:t>3/12/2013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9B9E4E8-561A-4EA0-9777-8D21BF795005}" type="slidenum">
              <a:rPr lang="en-GB" smtClean="0"/>
              <a:t>‹#›</a:t>
            </a:fld>
            <a:endParaRPr lang="en-GB"/>
          </a:p>
        </p:txBody>
      </p:sp>
    </p:spTree>
    <p:extLst>
      <p:ext uri="{BB962C8B-B14F-4D97-AF65-F5344CB8AC3E}">
        <p14:creationId xmlns:p14="http://schemas.microsoft.com/office/powerpoint/2010/main" val="26611578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mn-lt"/>
                <a:ea typeface="+mn-ea"/>
                <a:cs typeface="+mn-cs"/>
              </a:rPr>
              <a:t> X-ray photoelectron spectroscopy</a:t>
            </a:r>
            <a:endParaRPr lang="en-GB" dirty="0"/>
          </a:p>
        </p:txBody>
      </p:sp>
      <p:sp>
        <p:nvSpPr>
          <p:cNvPr id="4" name="Slide Number Placeholder 3"/>
          <p:cNvSpPr>
            <a:spLocks noGrp="1"/>
          </p:cNvSpPr>
          <p:nvPr>
            <p:ph type="sldNum" sz="quarter" idx="10"/>
          </p:nvPr>
        </p:nvSpPr>
        <p:spPr/>
        <p:txBody>
          <a:bodyPr/>
          <a:lstStyle/>
          <a:p>
            <a:fld id="{71C90699-A47D-4E94-84AB-C610B3300189}" type="slidenum">
              <a:rPr lang="en-GB" smtClean="0"/>
              <a:t>2</a:t>
            </a:fld>
            <a:endParaRPr lang="en-GB"/>
          </a:p>
        </p:txBody>
      </p:sp>
    </p:spTree>
    <p:extLst>
      <p:ext uri="{BB962C8B-B14F-4D97-AF65-F5344CB8AC3E}">
        <p14:creationId xmlns:p14="http://schemas.microsoft.com/office/powerpoint/2010/main" val="5457011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9B9E4E8-561A-4EA0-9777-8D21BF795005}" type="slidenum">
              <a:rPr lang="en-GB" smtClean="0"/>
              <a:t>19</a:t>
            </a:fld>
            <a:endParaRPr lang="en-GB"/>
          </a:p>
        </p:txBody>
      </p:sp>
    </p:spTree>
    <p:extLst>
      <p:ext uri="{BB962C8B-B14F-4D97-AF65-F5344CB8AC3E}">
        <p14:creationId xmlns:p14="http://schemas.microsoft.com/office/powerpoint/2010/main" val="37048121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But… allocation</a:t>
            </a:r>
            <a:r>
              <a:rPr lang="en-GB" baseline="0" dirty="0" smtClean="0"/>
              <a:t> at the level of a whole cloud limits the ability to exploit the scalability and cost benefits of public clouds. One piece of data in your application needs to be secure, and the whole application, even those parts that are not sensitive, must run on private cloud. But.. There is an alternative.</a:t>
            </a:r>
            <a:endParaRPr lang="en-GB" dirty="0"/>
          </a:p>
        </p:txBody>
      </p:sp>
      <p:sp>
        <p:nvSpPr>
          <p:cNvPr id="4" name="Slide Number Placeholder 3"/>
          <p:cNvSpPr>
            <a:spLocks noGrp="1"/>
          </p:cNvSpPr>
          <p:nvPr>
            <p:ph type="sldNum" sz="quarter" idx="10"/>
          </p:nvPr>
        </p:nvSpPr>
        <p:spPr/>
        <p:txBody>
          <a:bodyPr/>
          <a:lstStyle/>
          <a:p>
            <a:fld id="{09B9E4E8-561A-4EA0-9777-8D21BF795005}" type="slidenum">
              <a:rPr lang="en-GB" smtClean="0"/>
              <a:t>20</a:t>
            </a:fld>
            <a:endParaRPr lang="en-GB"/>
          </a:p>
        </p:txBody>
      </p:sp>
    </p:spTree>
    <p:extLst>
      <p:ext uri="{BB962C8B-B14F-4D97-AF65-F5344CB8AC3E}">
        <p14:creationId xmlns:p14="http://schemas.microsoft.com/office/powerpoint/2010/main" val="24830108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09B9E4E8-561A-4EA0-9777-8D21BF795005}" type="slidenum">
              <a:rPr lang="en-GB" smtClean="0"/>
              <a:t>22</a:t>
            </a:fld>
            <a:endParaRPr lang="en-GB"/>
          </a:p>
        </p:txBody>
      </p:sp>
    </p:spTree>
    <p:extLst>
      <p:ext uri="{BB962C8B-B14F-4D97-AF65-F5344CB8AC3E}">
        <p14:creationId xmlns:p14="http://schemas.microsoft.com/office/powerpoint/2010/main" val="4069924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1C90699-A47D-4E94-84AB-C610B3300189}" type="slidenum">
              <a:rPr lang="en-GB" smtClean="0"/>
              <a:t>3</a:t>
            </a:fld>
            <a:endParaRPr lang="en-GB"/>
          </a:p>
        </p:txBody>
      </p:sp>
    </p:spTree>
    <p:extLst>
      <p:ext uri="{BB962C8B-B14F-4D97-AF65-F5344CB8AC3E}">
        <p14:creationId xmlns:p14="http://schemas.microsoft.com/office/powerpoint/2010/main" val="32678010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1C90699-A47D-4E94-84AB-C610B3300189}" type="slidenum">
              <a:rPr lang="en-GB" smtClean="0"/>
              <a:t>5</a:t>
            </a:fld>
            <a:endParaRPr lang="en-GB"/>
          </a:p>
        </p:txBody>
      </p:sp>
    </p:spTree>
    <p:extLst>
      <p:ext uri="{BB962C8B-B14F-4D97-AF65-F5344CB8AC3E}">
        <p14:creationId xmlns:p14="http://schemas.microsoft.com/office/powerpoint/2010/main" val="13540625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71C90699-A47D-4E94-84AB-C610B3300189}" type="slidenum">
              <a:rPr lang="en-GB" smtClean="0"/>
              <a:t>7</a:t>
            </a:fld>
            <a:endParaRPr lang="en-GB"/>
          </a:p>
        </p:txBody>
      </p:sp>
    </p:spTree>
    <p:extLst>
      <p:ext uri="{BB962C8B-B14F-4D97-AF65-F5344CB8AC3E}">
        <p14:creationId xmlns:p14="http://schemas.microsoft.com/office/powerpoint/2010/main" val="27536084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1C90699-A47D-4E94-84AB-C610B3300189}" type="slidenum">
              <a:rPr lang="en-GB" smtClean="0"/>
              <a:t>8</a:t>
            </a:fld>
            <a:endParaRPr lang="en-GB"/>
          </a:p>
        </p:txBody>
      </p:sp>
    </p:spTree>
    <p:extLst>
      <p:ext uri="{BB962C8B-B14F-4D97-AF65-F5344CB8AC3E}">
        <p14:creationId xmlns:p14="http://schemas.microsoft.com/office/powerpoint/2010/main" val="32678010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1C90699-A47D-4E94-84AB-C610B3300189}" type="slidenum">
              <a:rPr lang="en-GB" smtClean="0"/>
              <a:t>9</a:t>
            </a:fld>
            <a:endParaRPr lang="en-GB"/>
          </a:p>
        </p:txBody>
      </p:sp>
    </p:spTree>
    <p:extLst>
      <p:ext uri="{BB962C8B-B14F-4D97-AF65-F5344CB8AC3E}">
        <p14:creationId xmlns:p14="http://schemas.microsoft.com/office/powerpoint/2010/main" val="32678010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1C90699-A47D-4E94-84AB-C610B3300189}" type="slidenum">
              <a:rPr lang="en-GB" smtClean="0"/>
              <a:t>10</a:t>
            </a:fld>
            <a:endParaRPr lang="en-GB"/>
          </a:p>
        </p:txBody>
      </p:sp>
    </p:spTree>
    <p:extLst>
      <p:ext uri="{BB962C8B-B14F-4D97-AF65-F5344CB8AC3E}">
        <p14:creationId xmlns:p14="http://schemas.microsoft.com/office/powerpoint/2010/main" val="10606610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1C90699-A47D-4E94-84AB-C610B3300189}" type="slidenum">
              <a:rPr lang="en-GB" smtClean="0"/>
              <a:t>11</a:t>
            </a:fld>
            <a:endParaRPr lang="en-GB"/>
          </a:p>
        </p:txBody>
      </p:sp>
    </p:spTree>
    <p:extLst>
      <p:ext uri="{BB962C8B-B14F-4D97-AF65-F5344CB8AC3E}">
        <p14:creationId xmlns:p14="http://schemas.microsoft.com/office/powerpoint/2010/main" val="10606610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spcBef>
                <a:spcPts val="0"/>
              </a:spcBef>
              <a:buFontTx/>
              <a:buNone/>
              <a:defRPr/>
            </a:pPr>
            <a:endParaRPr lang="en-GB" sz="1200" dirty="0" smtClean="0"/>
          </a:p>
        </p:txBody>
      </p:sp>
      <p:sp>
        <p:nvSpPr>
          <p:cNvPr id="4" name="Slide Number Placeholder 3"/>
          <p:cNvSpPr>
            <a:spLocks noGrp="1"/>
          </p:cNvSpPr>
          <p:nvPr>
            <p:ph type="sldNum" sz="quarter" idx="10"/>
          </p:nvPr>
        </p:nvSpPr>
        <p:spPr/>
        <p:txBody>
          <a:bodyPr/>
          <a:lstStyle/>
          <a:p>
            <a:fld id="{29ECAB85-A081-4E9D-9A35-5D4BF6E31F84}" type="slidenum">
              <a:rPr lang="en-GB" smtClean="0"/>
              <a:pPr/>
              <a:t>14</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80E9FED-F387-47C4-B088-FAB1F093EEFC}" type="datetimeFigureOut">
              <a:rPr lang="en-US" smtClean="0"/>
              <a:pPr/>
              <a:t>3/12/2013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9941909-3C20-4B62-A8B6-F20B54903FFA}" type="slidenum">
              <a:rPr lang="en-GB" smtClean="0"/>
              <a:pPr/>
              <a:t>‹#›</a:t>
            </a:fld>
            <a:endParaRPr lang="en-GB"/>
          </a:p>
        </p:txBody>
      </p:sp>
    </p:spTree>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xmlns:p14="http://schemas.microsoft.com/office/powerpoint/2010/main" spd="slow" advClick="0" advTm="10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80E9FED-F387-47C4-B088-FAB1F093EEFC}" type="datetimeFigureOut">
              <a:rPr lang="en-US" smtClean="0"/>
              <a:pPr/>
              <a:t>3/12/2013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9941909-3C20-4B62-A8B6-F20B54903FFA}" type="slidenum">
              <a:rPr lang="en-GB" smtClean="0"/>
              <a:pPr/>
              <a:t>‹#›</a:t>
            </a:fld>
            <a:endParaRPr lang="en-GB"/>
          </a:p>
        </p:txBody>
      </p:sp>
    </p:spTree>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xmlns:p14="http://schemas.microsoft.com/office/powerpoint/2010/main" spd="slow" advClick="0" advTm="10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80E9FED-F387-47C4-B088-FAB1F093EEFC}" type="datetimeFigureOut">
              <a:rPr lang="en-US" smtClean="0"/>
              <a:pPr/>
              <a:t>3/12/2013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9941909-3C20-4B62-A8B6-F20B54903FFA}" type="slidenum">
              <a:rPr lang="en-GB" smtClean="0"/>
              <a:pPr/>
              <a:t>‹#›</a:t>
            </a:fld>
            <a:endParaRPr lang="en-GB"/>
          </a:p>
        </p:txBody>
      </p:sp>
    </p:spTree>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xmlns:p14="http://schemas.microsoft.com/office/powerpoint/2010/main" spd="slow" advClick="0" advTm="10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946D654-B50E-429D-B0CE-D7DACFA1959D}" type="datetimeFigureOut">
              <a:rPr lang="en-US" smtClean="0">
                <a:solidFill>
                  <a:prstClr val="black">
                    <a:tint val="75000"/>
                  </a:prstClr>
                </a:solidFill>
              </a:rPr>
              <a:pPr/>
              <a:t>3/12/2013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AEDE06D-CAF1-4E60-B51B-16A0EA5BDF64}" type="slidenum">
              <a:rPr lang="en-GB" smtClean="0">
                <a:solidFill>
                  <a:prstClr val="black">
                    <a:tint val="75000"/>
                  </a:prstClr>
                </a:solidFill>
              </a:rPr>
              <a:pPr/>
              <a:t>‹#›</a:t>
            </a:fld>
            <a:endParaRPr lang="en-GB">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xmlns:p14="http://schemas.microsoft.com/office/powerpoint/2010/main" spd="slow" advClick="0" advTm="10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63688" y="28636"/>
            <a:ext cx="6933351" cy="1143000"/>
          </a:xfr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46D654-B50E-429D-B0CE-D7DACFA1959D}" type="datetimeFigureOut">
              <a:rPr lang="en-US" smtClean="0">
                <a:solidFill>
                  <a:prstClr val="black">
                    <a:tint val="75000"/>
                  </a:prstClr>
                </a:solidFill>
              </a:rPr>
              <a:pPr/>
              <a:t>3/12/2013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AEDE06D-CAF1-4E60-B51B-16A0EA5BDF64}" type="slidenum">
              <a:rPr lang="en-GB" smtClean="0">
                <a:solidFill>
                  <a:prstClr val="black">
                    <a:tint val="75000"/>
                  </a:prstClr>
                </a:solidFill>
              </a:rPr>
              <a:pPr/>
              <a:t>‹#›</a:t>
            </a:fld>
            <a:endParaRPr lang="en-GB">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xmlns:p14="http://schemas.microsoft.com/office/powerpoint/2010/main" spd="slow" advClick="0" advTm="10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946D654-B50E-429D-B0CE-D7DACFA1959D}" type="datetimeFigureOut">
              <a:rPr lang="en-US" smtClean="0">
                <a:solidFill>
                  <a:prstClr val="black">
                    <a:tint val="75000"/>
                  </a:prstClr>
                </a:solidFill>
              </a:rPr>
              <a:pPr/>
              <a:t>3/12/2013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AEDE06D-CAF1-4E60-B51B-16A0EA5BDF64}" type="slidenum">
              <a:rPr lang="en-GB" smtClean="0">
                <a:solidFill>
                  <a:prstClr val="black">
                    <a:tint val="75000"/>
                  </a:prstClr>
                </a:solidFill>
              </a:rPr>
              <a:pPr/>
              <a:t>‹#›</a:t>
            </a:fld>
            <a:endParaRPr lang="en-GB">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xmlns:p14="http://schemas.microsoft.com/office/powerpoint/2010/main" spd="slow" advClick="0" advTm="1000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946D654-B50E-429D-B0CE-D7DACFA1959D}" type="datetimeFigureOut">
              <a:rPr lang="en-US" smtClean="0">
                <a:solidFill>
                  <a:prstClr val="black">
                    <a:tint val="75000"/>
                  </a:prstClr>
                </a:solidFill>
              </a:rPr>
              <a:pPr/>
              <a:t>3/12/2013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AAEDE06D-CAF1-4E60-B51B-16A0EA5BDF64}" type="slidenum">
              <a:rPr lang="en-GB" smtClean="0">
                <a:solidFill>
                  <a:prstClr val="black">
                    <a:tint val="75000"/>
                  </a:prstClr>
                </a:solidFill>
              </a:rPr>
              <a:pPr/>
              <a:t>‹#›</a:t>
            </a:fld>
            <a:endParaRPr lang="en-GB">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xmlns:p14="http://schemas.microsoft.com/office/powerpoint/2010/main" spd="slow" advClick="0" advTm="1000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946D654-B50E-429D-B0CE-D7DACFA1959D}" type="datetimeFigureOut">
              <a:rPr lang="en-US" smtClean="0">
                <a:solidFill>
                  <a:prstClr val="black">
                    <a:tint val="75000"/>
                  </a:prstClr>
                </a:solidFill>
              </a:rPr>
              <a:pPr/>
              <a:t>3/12/2013</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AAEDE06D-CAF1-4E60-B51B-16A0EA5BDF64}" type="slidenum">
              <a:rPr lang="en-GB" smtClean="0">
                <a:solidFill>
                  <a:prstClr val="black">
                    <a:tint val="75000"/>
                  </a:prstClr>
                </a:solidFill>
              </a:rPr>
              <a:pPr/>
              <a:t>‹#›</a:t>
            </a:fld>
            <a:endParaRPr lang="en-GB">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xmlns:p14="http://schemas.microsoft.com/office/powerpoint/2010/main" spd="slow" advClick="0" advTm="1000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946D654-B50E-429D-B0CE-D7DACFA1959D}" type="datetimeFigureOut">
              <a:rPr lang="en-US" smtClean="0">
                <a:solidFill>
                  <a:prstClr val="black">
                    <a:tint val="75000"/>
                  </a:prstClr>
                </a:solidFill>
              </a:rPr>
              <a:pPr/>
              <a:t>3/12/2013</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AAEDE06D-CAF1-4E60-B51B-16A0EA5BDF64}" type="slidenum">
              <a:rPr lang="en-GB" smtClean="0">
                <a:solidFill>
                  <a:prstClr val="black">
                    <a:tint val="75000"/>
                  </a:prstClr>
                </a:solidFill>
              </a:rPr>
              <a:pPr/>
              <a:t>‹#›</a:t>
            </a:fld>
            <a:endParaRPr lang="en-GB">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xmlns:p14="http://schemas.microsoft.com/office/powerpoint/2010/main" spd="slow" advClick="0" advTm="1000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46D654-B50E-429D-B0CE-D7DACFA1959D}" type="datetimeFigureOut">
              <a:rPr lang="en-US" smtClean="0">
                <a:solidFill>
                  <a:prstClr val="black">
                    <a:tint val="75000"/>
                  </a:prstClr>
                </a:solidFill>
              </a:rPr>
              <a:pPr/>
              <a:t>3/12/2013</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AAEDE06D-CAF1-4E60-B51B-16A0EA5BDF64}" type="slidenum">
              <a:rPr lang="en-GB" smtClean="0">
                <a:solidFill>
                  <a:prstClr val="black">
                    <a:tint val="75000"/>
                  </a:prstClr>
                </a:solidFill>
              </a:rPr>
              <a:pPr/>
              <a:t>‹#›</a:t>
            </a:fld>
            <a:endParaRPr lang="en-GB">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xmlns:p14="http://schemas.microsoft.com/office/powerpoint/2010/main" spd="slow" advClick="0" advTm="1000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46D654-B50E-429D-B0CE-D7DACFA1959D}" type="datetimeFigureOut">
              <a:rPr lang="en-US" smtClean="0">
                <a:solidFill>
                  <a:prstClr val="black">
                    <a:tint val="75000"/>
                  </a:prstClr>
                </a:solidFill>
              </a:rPr>
              <a:pPr/>
              <a:t>3/12/2013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AAEDE06D-CAF1-4E60-B51B-16A0EA5BDF64}" type="slidenum">
              <a:rPr lang="en-GB" smtClean="0">
                <a:solidFill>
                  <a:prstClr val="black">
                    <a:tint val="75000"/>
                  </a:prstClr>
                </a:solidFill>
              </a:rPr>
              <a:pPr/>
              <a:t>‹#›</a:t>
            </a:fld>
            <a:endParaRPr lang="en-GB">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xmlns:p14="http://schemas.microsoft.com/office/powerpoint/2010/main" spd="slow" advClick="0" advTm="10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80E9FED-F387-47C4-B088-FAB1F093EEFC}" type="datetimeFigureOut">
              <a:rPr lang="en-US" smtClean="0"/>
              <a:pPr/>
              <a:t>3/12/2013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9941909-3C20-4B62-A8B6-F20B54903FFA}" type="slidenum">
              <a:rPr lang="en-GB" smtClean="0"/>
              <a:pPr/>
              <a:t>‹#›</a:t>
            </a:fld>
            <a:endParaRPr lang="en-GB"/>
          </a:p>
        </p:txBody>
      </p:sp>
    </p:spTree>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xmlns:p14="http://schemas.microsoft.com/office/powerpoint/2010/main" spd="slow" advClick="0" advTm="1000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46D654-B50E-429D-B0CE-D7DACFA1959D}" type="datetimeFigureOut">
              <a:rPr lang="en-US" smtClean="0">
                <a:solidFill>
                  <a:prstClr val="black">
                    <a:tint val="75000"/>
                  </a:prstClr>
                </a:solidFill>
              </a:rPr>
              <a:pPr/>
              <a:t>3/12/2013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AAEDE06D-CAF1-4E60-B51B-16A0EA5BDF64}" type="slidenum">
              <a:rPr lang="en-GB" smtClean="0">
                <a:solidFill>
                  <a:prstClr val="black">
                    <a:tint val="75000"/>
                  </a:prstClr>
                </a:solidFill>
              </a:rPr>
              <a:pPr/>
              <a:t>‹#›</a:t>
            </a:fld>
            <a:endParaRPr lang="en-GB">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xmlns:p14="http://schemas.microsoft.com/office/powerpoint/2010/main" spd="slow" advClick="0" advTm="1000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46D654-B50E-429D-B0CE-D7DACFA1959D}" type="datetimeFigureOut">
              <a:rPr lang="en-US" smtClean="0">
                <a:solidFill>
                  <a:prstClr val="black">
                    <a:tint val="75000"/>
                  </a:prstClr>
                </a:solidFill>
              </a:rPr>
              <a:pPr/>
              <a:t>3/12/2013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AEDE06D-CAF1-4E60-B51B-16A0EA5BDF64}" type="slidenum">
              <a:rPr lang="en-GB" smtClean="0">
                <a:solidFill>
                  <a:prstClr val="black">
                    <a:tint val="75000"/>
                  </a:prstClr>
                </a:solidFill>
              </a:rPr>
              <a:pPr/>
              <a:t>‹#›</a:t>
            </a:fld>
            <a:endParaRPr lang="en-GB">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xmlns:p14="http://schemas.microsoft.com/office/powerpoint/2010/main" spd="slow" advClick="0" advTm="1000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46D654-B50E-429D-B0CE-D7DACFA1959D}" type="datetimeFigureOut">
              <a:rPr lang="en-US" smtClean="0">
                <a:solidFill>
                  <a:prstClr val="black">
                    <a:tint val="75000"/>
                  </a:prstClr>
                </a:solidFill>
              </a:rPr>
              <a:pPr/>
              <a:t>3/12/2013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AEDE06D-CAF1-4E60-B51B-16A0EA5BDF64}" type="slidenum">
              <a:rPr lang="en-GB" smtClean="0">
                <a:solidFill>
                  <a:prstClr val="black">
                    <a:tint val="75000"/>
                  </a:prstClr>
                </a:solidFill>
              </a:rPr>
              <a:pPr/>
              <a:t>‹#›</a:t>
            </a:fld>
            <a:endParaRPr lang="en-GB">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xmlns:p14="http://schemas.microsoft.com/office/powerpoint/2010/main" spd="slow" advClick="0" advTm="10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80E9FED-F387-47C4-B088-FAB1F093EEFC}" type="datetimeFigureOut">
              <a:rPr lang="en-US" smtClean="0"/>
              <a:pPr/>
              <a:t>3/12/2013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9941909-3C20-4B62-A8B6-F20B54903FFA}" type="slidenum">
              <a:rPr lang="en-GB" smtClean="0"/>
              <a:pPr/>
              <a:t>‹#›</a:t>
            </a:fld>
            <a:endParaRPr lang="en-GB"/>
          </a:p>
        </p:txBody>
      </p:sp>
    </p:spTree>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xmlns:p14="http://schemas.microsoft.com/office/powerpoint/2010/main" spd="slow" advClick="0" advTm="10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80E9FED-F387-47C4-B088-FAB1F093EEFC}" type="datetimeFigureOut">
              <a:rPr lang="en-US" smtClean="0"/>
              <a:pPr/>
              <a:t>3/12/2013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9941909-3C20-4B62-A8B6-F20B54903FFA}" type="slidenum">
              <a:rPr lang="en-GB" smtClean="0"/>
              <a:pPr/>
              <a:t>‹#›</a:t>
            </a:fld>
            <a:endParaRPr lang="en-GB"/>
          </a:p>
        </p:txBody>
      </p:sp>
    </p:spTree>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xmlns:p14="http://schemas.microsoft.com/office/powerpoint/2010/main" spd="slow" advClick="0" advTm="10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80E9FED-F387-47C4-B088-FAB1F093EEFC}" type="datetimeFigureOut">
              <a:rPr lang="en-US" smtClean="0"/>
              <a:pPr/>
              <a:t>3/12/2013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9941909-3C20-4B62-A8B6-F20B54903FFA}" type="slidenum">
              <a:rPr lang="en-GB" smtClean="0"/>
              <a:pPr/>
              <a:t>‹#›</a:t>
            </a:fld>
            <a:endParaRPr lang="en-GB"/>
          </a:p>
        </p:txBody>
      </p:sp>
    </p:spTree>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xmlns:p14="http://schemas.microsoft.com/office/powerpoint/2010/main" spd="slow" advClick="0" advTm="10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80E9FED-F387-47C4-B088-FAB1F093EEFC}" type="datetimeFigureOut">
              <a:rPr lang="en-US" smtClean="0"/>
              <a:pPr/>
              <a:t>3/12/2013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9941909-3C20-4B62-A8B6-F20B54903FFA}" type="slidenum">
              <a:rPr lang="en-GB" smtClean="0"/>
              <a:pPr/>
              <a:t>‹#›</a:t>
            </a:fld>
            <a:endParaRPr lang="en-GB"/>
          </a:p>
        </p:txBody>
      </p:sp>
    </p:spTree>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xmlns:p14="http://schemas.microsoft.com/office/powerpoint/2010/main" spd="slow" advClick="0" advTm="10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0E9FED-F387-47C4-B088-FAB1F093EEFC}" type="datetimeFigureOut">
              <a:rPr lang="en-US" smtClean="0"/>
              <a:pPr/>
              <a:t>3/12/2013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9941909-3C20-4B62-A8B6-F20B54903FFA}" type="slidenum">
              <a:rPr lang="en-GB" smtClean="0"/>
              <a:pPr/>
              <a:t>‹#›</a:t>
            </a:fld>
            <a:endParaRPr lang="en-GB"/>
          </a:p>
        </p:txBody>
      </p:sp>
    </p:spTree>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xmlns:p14="http://schemas.microsoft.com/office/powerpoint/2010/main" spd="slow" advClick="0" advTm="10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0E9FED-F387-47C4-B088-FAB1F093EEFC}" type="datetimeFigureOut">
              <a:rPr lang="en-US" smtClean="0"/>
              <a:pPr/>
              <a:t>3/12/2013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9941909-3C20-4B62-A8B6-F20B54903FFA}" type="slidenum">
              <a:rPr lang="en-GB" smtClean="0"/>
              <a:pPr/>
              <a:t>‹#›</a:t>
            </a:fld>
            <a:endParaRPr lang="en-GB"/>
          </a:p>
        </p:txBody>
      </p:sp>
    </p:spTree>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xmlns:p14="http://schemas.microsoft.com/office/powerpoint/2010/main" spd="slow" advClick="0" advTm="10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0E9FED-F387-47C4-B088-FAB1F093EEFC}" type="datetimeFigureOut">
              <a:rPr lang="en-US" smtClean="0"/>
              <a:pPr/>
              <a:t>3/12/2013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9941909-3C20-4B62-A8B6-F20B54903FFA}" type="slidenum">
              <a:rPr lang="en-GB" smtClean="0"/>
              <a:pPr/>
              <a:t>‹#›</a:t>
            </a:fld>
            <a:endParaRPr lang="en-GB"/>
          </a:p>
        </p:txBody>
      </p:sp>
    </p:spTree>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xmlns:p14="http://schemas.microsoft.com/office/powerpoint/2010/main" spd="slow" advClick="0" advTm="10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0E9FED-F387-47C4-B088-FAB1F093EEFC}" type="datetimeFigureOut">
              <a:rPr lang="en-US" smtClean="0"/>
              <a:pPr/>
              <a:t>3/12/2013</a:t>
            </a:fld>
            <a:endParaRPr lang="en-GB"/>
          </a:p>
        </p:txBody>
      </p:sp>
      <p:sp>
        <p:nvSpPr>
          <p:cNvPr id="5" name="Footer Placeholder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941909-3C20-4B62-A8B6-F20B54903FFA}"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advClick="0" advTm="10000"/>
    </mc:Choice>
    <mc:Fallback xmlns="">
      <p:transition xmlns:p14="http://schemas.microsoft.com/office/powerpoint/2010/main" spd="slow" advClick="0" advTm="1000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53448" y="274638"/>
            <a:ext cx="6933351"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0E9FED-F387-47C4-B088-FAB1F093EEFC}" type="datetimeFigureOut">
              <a:rPr lang="en-US" smtClean="0"/>
              <a:pPr/>
              <a:t>3/12/2013</a:t>
            </a:fld>
            <a:endParaRPr lang="en-GB"/>
          </a:p>
        </p:txBody>
      </p:sp>
      <p:sp>
        <p:nvSpPr>
          <p:cNvPr id="5" name="Footer Placeholder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941909-3C20-4B62-A8B6-F20B54903FFA}" type="slidenum">
              <a:rPr lang="en-GB" smtClean="0"/>
              <a:pPr/>
              <a:t>‹#›</a:t>
            </a:fld>
            <a:endParaRPr lang="en-GB"/>
          </a:p>
        </p:txBody>
      </p:sp>
      <p:pic>
        <p:nvPicPr>
          <p:cNvPr id="7" name="Picture 6" descr="digital_institute_logo_FINALcolour.eps"/>
          <p:cNvPicPr>
            <a:picLocks noChangeAspect="1"/>
          </p:cNvPicPr>
          <p:nvPr/>
        </p:nvPicPr>
        <p:blipFill>
          <a:blip r:embed="rId13" cstate="print"/>
          <a:stretch>
            <a:fillRect/>
          </a:stretch>
        </p:blipFill>
        <p:spPr>
          <a:xfrm>
            <a:off x="76202" y="76200"/>
            <a:ext cx="1431925" cy="1398430"/>
          </a:xfrm>
          <a:prstGeom prst="rect">
            <a:avLst/>
          </a:prstGeom>
        </p:spPr>
      </p:pic>
      <p:cxnSp>
        <p:nvCxnSpPr>
          <p:cNvPr id="8" name="Straight Connector 7"/>
          <p:cNvCxnSpPr/>
          <p:nvPr/>
        </p:nvCxnSpPr>
        <p:spPr>
          <a:xfrm>
            <a:off x="0" y="1189154"/>
            <a:ext cx="9144000" cy="1588"/>
          </a:xfrm>
          <a:prstGeom prst="line">
            <a:avLst/>
          </a:prstGeom>
          <a:ln w="50800" cap="flat" cmpd="sng" algn="ctr">
            <a:solidFill>
              <a:srgbClr val="648C8A"/>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9" name="Picture 8" descr="Newcastle_Master_Col.eps"/>
          <p:cNvPicPr>
            <a:picLocks noChangeAspect="1"/>
          </p:cNvPicPr>
          <p:nvPr/>
        </p:nvPicPr>
        <p:blipFill>
          <a:blip r:embed="rId14" cstate="print"/>
          <a:stretch>
            <a:fillRect/>
          </a:stretch>
        </p:blipFill>
        <p:spPr>
          <a:xfrm>
            <a:off x="7483477" y="6278002"/>
            <a:ext cx="1619789" cy="532617"/>
          </a:xfrm>
          <a:prstGeom prst="rect">
            <a:avLst/>
          </a:prstGeom>
        </p:spPr>
      </p:pic>
    </p:spTree>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mc:AlternateContent xmlns:mc="http://schemas.openxmlformats.org/markup-compatibility/2006" xmlns:p14="http://schemas.microsoft.com/office/powerpoint/2010/main">
    <mc:Choice Requires="p14">
      <p:transition spd="slow" p14:dur="2000" advClick="0" advTm="10000"/>
    </mc:Choice>
    <mc:Fallback xmlns="">
      <p:transition xmlns:p14="http://schemas.microsoft.com/office/powerpoint/2010/main" spd="slow" advClick="0" advTm="10000"/>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8.png"/><Relationship Id="rId7" Type="http://schemas.openxmlformats.org/officeDocument/2006/relationships/diagramColors" Target="../diagrams/colors1.xml"/><Relationship Id="rId12"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QuickStyle" Target="../diagrams/quickStyle1.xml"/><Relationship Id="rId11" Type="http://schemas.openxmlformats.org/officeDocument/2006/relationships/image" Target="../media/image12.png"/><Relationship Id="rId5" Type="http://schemas.openxmlformats.org/officeDocument/2006/relationships/diagramLayout" Target="../diagrams/layout1.xml"/><Relationship Id="rId10" Type="http://schemas.openxmlformats.org/officeDocument/2006/relationships/image" Target="../media/image11.png"/><Relationship Id="rId4" Type="http://schemas.openxmlformats.org/officeDocument/2006/relationships/diagramData" Target="../diagrams/data1.xml"/><Relationship Id="rId9" Type="http://schemas.openxmlformats.org/officeDocument/2006/relationships/image" Target="../media/image10.png"/></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3" Type="http://schemas.openxmlformats.org/officeDocument/2006/relationships/image" Target="../media/image1.pdf"/><Relationship Id="rId2" Type="http://schemas.openxmlformats.org/officeDocument/2006/relationships/notesSlide" Target="../notesSlides/notesSlide1.xml"/><Relationship Id="rId1" Type="http://schemas.openxmlformats.org/officeDocument/2006/relationships/slideLayout" Target="../slideLayouts/slideLayout7.xml"/><Relationship Id="rId14" Type="http://schemas.openxmlformats.org/officeDocument/2006/relationships/image" Target="../media/image1.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24.jpg"/><Relationship Id="rId2" Type="http://schemas.openxmlformats.org/officeDocument/2006/relationships/image" Target="../media/image19.jpg"/><Relationship Id="rId1" Type="http://schemas.openxmlformats.org/officeDocument/2006/relationships/slideLayout" Target="../slideLayouts/slideLayout17.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24.jpg"/><Relationship Id="rId2" Type="http://schemas.openxmlformats.org/officeDocument/2006/relationships/image" Target="../media/image19.jpg"/><Relationship Id="rId1" Type="http://schemas.openxmlformats.org/officeDocument/2006/relationships/slideLayout" Target="../slideLayouts/slideLayout17.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24.jpg"/><Relationship Id="rId2" Type="http://schemas.openxmlformats.org/officeDocument/2006/relationships/image" Target="../media/image19.jpg"/><Relationship Id="rId1" Type="http://schemas.openxmlformats.org/officeDocument/2006/relationships/slideLayout" Target="../slideLayouts/slideLayout17.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512" y="188640"/>
            <a:ext cx="3256418" cy="3177815"/>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0274" y="6110265"/>
            <a:ext cx="1953601" cy="686219"/>
          </a:xfrm>
          <a:prstGeom prst="rect">
            <a:avLst/>
          </a:prstGeom>
        </p:spPr>
      </p:pic>
      <p:sp>
        <p:nvSpPr>
          <p:cNvPr id="6" name="TextBox 5"/>
          <p:cNvSpPr txBox="1"/>
          <p:nvPr/>
        </p:nvSpPr>
        <p:spPr>
          <a:xfrm>
            <a:off x="4265016" y="1412776"/>
            <a:ext cx="4320480" cy="3570208"/>
          </a:xfrm>
          <a:prstGeom prst="rect">
            <a:avLst/>
          </a:prstGeom>
          <a:noFill/>
        </p:spPr>
        <p:txBody>
          <a:bodyPr wrap="square" rtlCol="0">
            <a:spAutoFit/>
          </a:bodyPr>
          <a:lstStyle/>
          <a:p>
            <a:pPr algn="ctr"/>
            <a:r>
              <a:rPr lang="en-GB" sz="4000" dirty="0"/>
              <a:t>e</a:t>
            </a:r>
            <a:r>
              <a:rPr lang="en-GB" sz="4000" dirty="0" smtClean="0"/>
              <a:t>-Science Central</a:t>
            </a:r>
          </a:p>
          <a:p>
            <a:pPr algn="ctr"/>
            <a:r>
              <a:rPr lang="en-GB" sz="4000" dirty="0" err="1" smtClean="0"/>
              <a:t>JBug</a:t>
            </a:r>
            <a:endParaRPr lang="en-GB" sz="4000" b="1" dirty="0" smtClean="0"/>
          </a:p>
          <a:p>
            <a:pPr algn="ctr"/>
            <a:r>
              <a:rPr lang="en-GB" sz="3200" dirty="0" smtClean="0"/>
              <a:t>Paul Watson</a:t>
            </a:r>
          </a:p>
          <a:p>
            <a:pPr algn="ctr"/>
            <a:r>
              <a:rPr lang="en-GB" sz="3200" dirty="0" smtClean="0"/>
              <a:t>Hugo Hiden</a:t>
            </a:r>
          </a:p>
          <a:p>
            <a:pPr algn="ctr"/>
            <a:r>
              <a:rPr lang="en-GB" sz="3200" dirty="0" smtClean="0"/>
              <a:t>Simon Woodman</a:t>
            </a:r>
          </a:p>
          <a:p>
            <a:pPr algn="ctr"/>
            <a:r>
              <a:rPr lang="en-GB" sz="3200" dirty="0" smtClean="0"/>
              <a:t>12</a:t>
            </a:r>
            <a:r>
              <a:rPr lang="en-GB" sz="3200" baseline="30000" dirty="0" smtClean="0"/>
              <a:t>th</a:t>
            </a:r>
            <a:r>
              <a:rPr lang="en-GB" sz="3200" dirty="0" smtClean="0"/>
              <a:t> </a:t>
            </a:r>
            <a:r>
              <a:rPr lang="en-GB" sz="3200" dirty="0" smtClean="0"/>
              <a:t>March 2013</a:t>
            </a:r>
            <a:endParaRPr lang="en-GB" sz="3200" dirty="0"/>
          </a:p>
          <a:p>
            <a:endParaRPr lang="en-GB" i="1" dirty="0"/>
          </a:p>
        </p:txBody>
      </p:sp>
      <p:sp>
        <p:nvSpPr>
          <p:cNvPr id="14" name="TextBox 13"/>
          <p:cNvSpPr txBox="1"/>
          <p:nvPr/>
        </p:nvSpPr>
        <p:spPr>
          <a:xfrm>
            <a:off x="-29367" y="5286399"/>
            <a:ext cx="9196877" cy="461665"/>
          </a:xfrm>
          <a:prstGeom prst="rect">
            <a:avLst/>
          </a:prstGeom>
          <a:noFill/>
        </p:spPr>
        <p:txBody>
          <a:bodyPr wrap="none" rtlCol="0">
            <a:spAutoFit/>
          </a:bodyPr>
          <a:lstStyle/>
          <a:p>
            <a:r>
              <a:rPr lang="en-GB" sz="2400" dirty="0" smtClean="0"/>
              <a:t>Funders: RCUK Digital Economy </a:t>
            </a:r>
            <a:r>
              <a:rPr lang="en-GB" sz="2400" dirty="0" smtClean="0"/>
              <a:t>Programme, Red Hat, Microsoft</a:t>
            </a:r>
            <a:r>
              <a:rPr lang="en-GB" sz="2400" dirty="0" smtClean="0"/>
              <a:t>, </a:t>
            </a:r>
            <a:r>
              <a:rPr lang="en-GB" sz="2400" dirty="0" smtClean="0"/>
              <a:t>EU, TSB</a:t>
            </a:r>
            <a:endParaRPr lang="en-GB" sz="2400" dirty="0"/>
          </a:p>
        </p:txBody>
      </p:sp>
    </p:spTree>
    <p:extLst>
      <p:ext uri="{BB962C8B-B14F-4D97-AF65-F5344CB8AC3E}">
        <p14:creationId xmlns:p14="http://schemas.microsoft.com/office/powerpoint/2010/main" val="2076341307"/>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xmlns:p14="http://schemas.microsoft.com/office/powerpoint/2010/main" spd="slow" advClick="0" advTm="1000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0"/>
          <p:cNvGrpSpPr/>
          <p:nvPr/>
        </p:nvGrpSpPr>
        <p:grpSpPr>
          <a:xfrm>
            <a:off x="95226" y="1214422"/>
            <a:ext cx="3904260" cy="4594240"/>
            <a:chOff x="857224" y="1285860"/>
            <a:chExt cx="2928958" cy="4594240"/>
          </a:xfrm>
        </p:grpSpPr>
        <p:sp>
          <p:nvSpPr>
            <p:cNvPr id="18" name="Rounded Rectangle 17"/>
            <p:cNvSpPr/>
            <p:nvPr/>
          </p:nvSpPr>
          <p:spPr bwMode="auto">
            <a:xfrm>
              <a:off x="892947" y="4929198"/>
              <a:ext cx="2893235" cy="950902"/>
            </a:xfrm>
            <a:prstGeom prst="roundRect">
              <a:avLst/>
            </a:prstGeom>
            <a:gradFill rotWithShape="1">
              <a:gsLst>
                <a:gs pos="0">
                  <a:srgbClr val="5782B5">
                    <a:tint val="62000"/>
                    <a:satMod val="180000"/>
                  </a:srgbClr>
                </a:gs>
                <a:gs pos="65000">
                  <a:srgbClr val="5782B5">
                    <a:tint val="32000"/>
                    <a:satMod val="250000"/>
                  </a:srgbClr>
                </a:gs>
                <a:gs pos="100000">
                  <a:srgbClr val="5782B5">
                    <a:tint val="23000"/>
                    <a:satMod val="300000"/>
                  </a:srgbClr>
                </a:gs>
              </a:gsLst>
              <a:lin ang="16200000" scaled="0"/>
            </a:gradFill>
            <a:ln w="9525" cap="flat" cmpd="sng" algn="ctr">
              <a:solidFill>
                <a:srgbClr val="5782B5"/>
              </a:solidFill>
              <a:prstDash val="solid"/>
              <a:headEnd type="none" w="med" len="med"/>
              <a:tailEnd type="none" w="med" len="med"/>
            </a:ln>
            <a:effectLst>
              <a:outerShdw blurRad="50800" dist="38100" dir="5400000" rotWithShape="0">
                <a:srgbClr val="000000">
                  <a:alpha val="35000"/>
                </a:srgbClr>
              </a:outerShdw>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400" b="0" i="0" u="none" strike="noStrike" kern="1200" cap="none" spc="0" normalizeH="0" baseline="0" noProof="0" dirty="0" smtClean="0">
                  <a:ln>
                    <a:noFill/>
                  </a:ln>
                  <a:solidFill>
                    <a:srgbClr val="000000"/>
                  </a:solidFill>
                  <a:effectLst/>
                  <a:uLnTx/>
                  <a:uFillTx/>
                  <a:latin typeface="Segoe"/>
                  <a:ea typeface="ヒラギノ角ゴ Pro W3" pitchFamily="1" charset="-128"/>
                  <a:cs typeface="+mn-cs"/>
                </a:rPr>
                <a:t>Cloud Infrastructure: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400" b="0" i="0" u="none" strike="noStrike" kern="1200" cap="none" spc="0" normalizeH="0" baseline="0" noProof="0" dirty="0" smtClean="0">
                  <a:ln>
                    <a:noFill/>
                  </a:ln>
                  <a:solidFill>
                    <a:srgbClr val="000000"/>
                  </a:solidFill>
                  <a:effectLst/>
                  <a:uLnTx/>
                  <a:uFillTx/>
                  <a:latin typeface="Segoe"/>
                  <a:ea typeface="ヒラギノ角ゴ Pro W3" pitchFamily="1" charset="-128"/>
                  <a:cs typeface="+mn-cs"/>
                </a:rPr>
                <a:t>Storage &amp; Compute</a:t>
              </a:r>
            </a:p>
          </p:txBody>
        </p:sp>
        <p:sp>
          <p:nvSpPr>
            <p:cNvPr id="19" name="Rounded Rectangle 18"/>
            <p:cNvSpPr/>
            <p:nvPr/>
          </p:nvSpPr>
          <p:spPr bwMode="auto">
            <a:xfrm rot="5400000">
              <a:off x="-428660" y="2571744"/>
              <a:ext cx="3500462" cy="928694"/>
            </a:xfrm>
            <a:prstGeom prst="roundRect">
              <a:avLst/>
            </a:prstGeom>
            <a:gradFill rotWithShape="1">
              <a:gsLst>
                <a:gs pos="0">
                  <a:srgbClr val="94D850">
                    <a:tint val="62000"/>
                    <a:satMod val="180000"/>
                  </a:srgbClr>
                </a:gs>
                <a:gs pos="65000">
                  <a:srgbClr val="94D850">
                    <a:tint val="32000"/>
                    <a:satMod val="250000"/>
                  </a:srgbClr>
                </a:gs>
                <a:gs pos="100000">
                  <a:srgbClr val="94D850">
                    <a:tint val="23000"/>
                    <a:satMod val="300000"/>
                  </a:srgbClr>
                </a:gs>
              </a:gsLst>
              <a:lin ang="16200000" scaled="0"/>
            </a:gradFill>
            <a:ln w="9525" cap="flat" cmpd="sng" algn="ctr">
              <a:solidFill>
                <a:srgbClr val="94D850"/>
              </a:solidFill>
              <a:prstDash val="solid"/>
              <a:headEnd type="none" w="med" len="med"/>
              <a:tailEnd type="none" w="med" len="med"/>
            </a:ln>
            <a:effectLst>
              <a:outerShdw blurRad="50800" dist="38100" dir="5400000" rotWithShape="0">
                <a:srgbClr val="000000">
                  <a:alpha val="35000"/>
                </a:srgbClr>
              </a:outerShdw>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400" b="0" i="0" u="none" strike="noStrike" kern="1200" cap="none" spc="0" normalizeH="0" baseline="0" noProof="0" dirty="0" smtClean="0">
                  <a:ln>
                    <a:noFill/>
                  </a:ln>
                  <a:solidFill>
                    <a:srgbClr val="000000"/>
                  </a:solidFill>
                  <a:effectLst/>
                  <a:uLnTx/>
                  <a:uFillTx/>
                  <a:latin typeface="Segoe"/>
                  <a:ea typeface="ヒラギノ角ゴ Pro W3" pitchFamily="1" charset="-128"/>
                  <a:cs typeface="+mn-cs"/>
                </a:rPr>
                <a:t>App 1</a:t>
              </a:r>
            </a:p>
          </p:txBody>
        </p:sp>
        <p:sp>
          <p:nvSpPr>
            <p:cNvPr id="20" name="TextBox 19"/>
            <p:cNvSpPr txBox="1"/>
            <p:nvPr/>
          </p:nvSpPr>
          <p:spPr>
            <a:xfrm>
              <a:off x="2095470" y="2814626"/>
              <a:ext cx="480064" cy="584775"/>
            </a:xfrm>
            <a:prstGeom prst="rect">
              <a:avLst/>
            </a:prstGeom>
            <a:noFill/>
          </p:spPr>
          <p:txBody>
            <a:bodyPr wrap="none" rtlCol="0">
              <a:spAutoFit/>
            </a:bodyPr>
            <a:lstStyle/>
            <a:p>
              <a:pPr marL="0" marR="0" lvl="0" indent="0" algn="l" defTabSz="912813" rtl="0" eaLnBrk="1" fontAlgn="base" latinLnBrk="0" hangingPunct="1">
                <a:lnSpc>
                  <a:spcPct val="100000"/>
                </a:lnSpc>
                <a:spcBef>
                  <a:spcPct val="0"/>
                </a:spcBef>
                <a:spcAft>
                  <a:spcPct val="0"/>
                </a:spcAft>
                <a:buClrTx/>
                <a:buSzTx/>
                <a:buFontTx/>
                <a:buNone/>
                <a:tabLst/>
                <a:defRPr/>
              </a:pPr>
              <a:r>
                <a:rPr kumimoji="0" lang="en-GB" sz="3200" b="0" i="0" u="none" strike="noStrike" kern="1200" cap="none" spc="0" normalizeH="0" baseline="0" noProof="0" dirty="0" smtClean="0">
                  <a:ln>
                    <a:noFill/>
                  </a:ln>
                  <a:solidFill>
                    <a:srgbClr val="000000"/>
                  </a:solidFill>
                  <a:effectLst/>
                  <a:uLnTx/>
                  <a:uFillTx/>
                  <a:latin typeface="Segoe"/>
                  <a:ea typeface="+mn-ea"/>
                  <a:cs typeface="+mn-cs"/>
                </a:rPr>
                <a:t>....</a:t>
              </a:r>
              <a:endParaRPr kumimoji="0" lang="en-GB" sz="1800" b="0" i="0" u="none" strike="noStrike" kern="1200" cap="none" spc="0" normalizeH="0" baseline="0" noProof="0" dirty="0">
                <a:ln>
                  <a:noFill/>
                </a:ln>
                <a:solidFill>
                  <a:srgbClr val="000000"/>
                </a:solidFill>
                <a:effectLst/>
                <a:uLnTx/>
                <a:uFillTx/>
                <a:latin typeface="Segoe"/>
                <a:ea typeface="+mn-ea"/>
                <a:cs typeface="+mn-cs"/>
              </a:endParaRPr>
            </a:p>
          </p:txBody>
        </p:sp>
        <p:sp>
          <p:nvSpPr>
            <p:cNvPr id="21" name="Rounded Rectangle 20"/>
            <p:cNvSpPr/>
            <p:nvPr/>
          </p:nvSpPr>
          <p:spPr bwMode="auto">
            <a:xfrm rot="5400000">
              <a:off x="1571604" y="2571744"/>
              <a:ext cx="3500462" cy="928694"/>
            </a:xfrm>
            <a:prstGeom prst="roundRect">
              <a:avLst/>
            </a:prstGeom>
            <a:gradFill rotWithShape="1">
              <a:gsLst>
                <a:gs pos="0">
                  <a:srgbClr val="94D850">
                    <a:tint val="62000"/>
                    <a:satMod val="180000"/>
                  </a:srgbClr>
                </a:gs>
                <a:gs pos="65000">
                  <a:srgbClr val="94D850">
                    <a:tint val="32000"/>
                    <a:satMod val="250000"/>
                  </a:srgbClr>
                </a:gs>
                <a:gs pos="100000">
                  <a:srgbClr val="94D850">
                    <a:tint val="23000"/>
                    <a:satMod val="300000"/>
                  </a:srgbClr>
                </a:gs>
              </a:gsLst>
              <a:lin ang="16200000" scaled="0"/>
            </a:gradFill>
            <a:ln w="9525" cap="flat" cmpd="sng" algn="ctr">
              <a:solidFill>
                <a:srgbClr val="94D850"/>
              </a:solidFill>
              <a:prstDash val="solid"/>
              <a:headEnd type="none" w="med" len="med"/>
              <a:tailEnd type="none" w="med" len="med"/>
            </a:ln>
            <a:effectLst>
              <a:outerShdw blurRad="50800" dist="38100" dir="5400000" rotWithShape="0">
                <a:srgbClr val="000000">
                  <a:alpha val="35000"/>
                </a:srgbClr>
              </a:outerShdw>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smtClean="0">
                <a:ln>
                  <a:noFill/>
                </a:ln>
                <a:solidFill>
                  <a:srgbClr val="000000"/>
                </a:solidFill>
                <a:effectLst/>
                <a:uLnTx/>
                <a:uFillTx/>
                <a:latin typeface="Segoe"/>
                <a:ea typeface="ヒラギノ角ゴ Pro W3" pitchFamily="1"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400" b="0" i="0" u="none" strike="noStrike" kern="1200" cap="none" spc="0" normalizeH="0" baseline="0" noProof="0" dirty="0" smtClean="0">
                  <a:ln>
                    <a:noFill/>
                  </a:ln>
                  <a:solidFill>
                    <a:srgbClr val="000000"/>
                  </a:solidFill>
                  <a:effectLst/>
                  <a:uLnTx/>
                  <a:uFillTx/>
                  <a:latin typeface="Segoe"/>
                  <a:ea typeface="ヒラギノ角ゴ Pro W3" pitchFamily="1" charset="-128"/>
                  <a:cs typeface="+mn-cs"/>
                </a:rPr>
                <a:t>App n</a:t>
              </a:r>
            </a:p>
          </p:txBody>
        </p:sp>
      </p:grpSp>
      <p:sp>
        <p:nvSpPr>
          <p:cNvPr id="4" name="Title 3"/>
          <p:cNvSpPr>
            <a:spLocks noGrp="1"/>
          </p:cNvSpPr>
          <p:nvPr>
            <p:ph type="title"/>
          </p:nvPr>
        </p:nvSpPr>
        <p:spPr>
          <a:xfrm>
            <a:off x="467544" y="64056"/>
            <a:ext cx="8229600" cy="1143000"/>
          </a:xfrm>
        </p:spPr>
        <p:txBody>
          <a:bodyPr>
            <a:normAutofit/>
          </a:bodyPr>
          <a:lstStyle/>
          <a:p>
            <a:r>
              <a:rPr lang="en-GB" dirty="0" smtClean="0"/>
              <a:t>Building on Cloud Infrastructure</a:t>
            </a:r>
            <a:endParaRPr lang="en-GB" dirty="0"/>
          </a:p>
        </p:txBody>
      </p:sp>
    </p:spTree>
    <p:extLst>
      <p:ext uri="{BB962C8B-B14F-4D97-AF65-F5344CB8AC3E}">
        <p14:creationId xmlns:p14="http://schemas.microsoft.com/office/powerpoint/2010/main" val="2176380606"/>
      </p:ext>
    </p:extLst>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spd="slow" advClick="0" advTm="1000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9724"/>
            <a:ext cx="8686800" cy="1143000"/>
          </a:xfrm>
        </p:spPr>
        <p:txBody>
          <a:bodyPr>
            <a:normAutofit/>
          </a:bodyPr>
          <a:lstStyle/>
          <a:p>
            <a:r>
              <a:rPr lang="en-GB" sz="4000" dirty="0" smtClean="0"/>
              <a:t>Problems</a:t>
            </a:r>
            <a:endParaRPr lang="en-GB" sz="4000" dirty="0"/>
          </a:p>
        </p:txBody>
      </p:sp>
      <p:grpSp>
        <p:nvGrpSpPr>
          <p:cNvPr id="2" name="Group 30"/>
          <p:cNvGrpSpPr/>
          <p:nvPr/>
        </p:nvGrpSpPr>
        <p:grpSpPr>
          <a:xfrm>
            <a:off x="95226" y="1214422"/>
            <a:ext cx="3904260" cy="4594240"/>
            <a:chOff x="857224" y="1285860"/>
            <a:chExt cx="2928958" cy="4594240"/>
          </a:xfrm>
        </p:grpSpPr>
        <p:sp>
          <p:nvSpPr>
            <p:cNvPr id="18" name="Rounded Rectangle 17"/>
            <p:cNvSpPr/>
            <p:nvPr/>
          </p:nvSpPr>
          <p:spPr bwMode="auto">
            <a:xfrm>
              <a:off x="892947" y="4929198"/>
              <a:ext cx="2893235" cy="950902"/>
            </a:xfrm>
            <a:prstGeom prst="roundRect">
              <a:avLst/>
            </a:prstGeom>
            <a:gradFill rotWithShape="1">
              <a:gsLst>
                <a:gs pos="0">
                  <a:srgbClr val="5782B5">
                    <a:tint val="62000"/>
                    <a:satMod val="180000"/>
                  </a:srgbClr>
                </a:gs>
                <a:gs pos="65000">
                  <a:srgbClr val="5782B5">
                    <a:tint val="32000"/>
                    <a:satMod val="250000"/>
                  </a:srgbClr>
                </a:gs>
                <a:gs pos="100000">
                  <a:srgbClr val="5782B5">
                    <a:tint val="23000"/>
                    <a:satMod val="300000"/>
                  </a:srgbClr>
                </a:gs>
              </a:gsLst>
              <a:lin ang="16200000" scaled="0"/>
            </a:gradFill>
            <a:ln w="9525" cap="flat" cmpd="sng" algn="ctr">
              <a:solidFill>
                <a:srgbClr val="5782B5"/>
              </a:solidFill>
              <a:prstDash val="solid"/>
              <a:headEnd type="none" w="med" len="med"/>
              <a:tailEnd type="none" w="med" len="med"/>
            </a:ln>
            <a:effectLst>
              <a:outerShdw blurRad="50800" dist="38100" dir="5400000" rotWithShape="0">
                <a:srgbClr val="000000">
                  <a:alpha val="35000"/>
                </a:srgbClr>
              </a:outerShdw>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400" b="0" i="0" u="none" strike="noStrike" kern="1200" cap="none" spc="0" normalizeH="0" baseline="0" noProof="0" dirty="0" smtClean="0">
                  <a:ln>
                    <a:noFill/>
                  </a:ln>
                  <a:solidFill>
                    <a:srgbClr val="000000"/>
                  </a:solidFill>
                  <a:effectLst/>
                  <a:uLnTx/>
                  <a:uFillTx/>
                  <a:latin typeface="Segoe"/>
                  <a:ea typeface="ヒラギノ角ゴ Pro W3" pitchFamily="1" charset="-128"/>
                  <a:cs typeface="+mn-cs"/>
                </a:rPr>
                <a:t>Cloud Infrastructure: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400" b="0" i="0" u="none" strike="noStrike" kern="1200" cap="none" spc="0" normalizeH="0" baseline="0" noProof="0" dirty="0" smtClean="0">
                  <a:ln>
                    <a:noFill/>
                  </a:ln>
                  <a:solidFill>
                    <a:srgbClr val="000000"/>
                  </a:solidFill>
                  <a:effectLst/>
                  <a:uLnTx/>
                  <a:uFillTx/>
                  <a:latin typeface="Segoe"/>
                  <a:ea typeface="ヒラギノ角ゴ Pro W3" pitchFamily="1" charset="-128"/>
                  <a:cs typeface="+mn-cs"/>
                </a:rPr>
                <a:t>Storage &amp; Compute</a:t>
              </a:r>
            </a:p>
          </p:txBody>
        </p:sp>
        <p:sp>
          <p:nvSpPr>
            <p:cNvPr id="19" name="Rounded Rectangle 18"/>
            <p:cNvSpPr/>
            <p:nvPr/>
          </p:nvSpPr>
          <p:spPr bwMode="auto">
            <a:xfrm rot="5400000">
              <a:off x="-428660" y="2571744"/>
              <a:ext cx="3500462" cy="928694"/>
            </a:xfrm>
            <a:prstGeom prst="roundRect">
              <a:avLst/>
            </a:prstGeom>
            <a:gradFill rotWithShape="1">
              <a:gsLst>
                <a:gs pos="0">
                  <a:srgbClr val="94D850">
                    <a:tint val="62000"/>
                    <a:satMod val="180000"/>
                  </a:srgbClr>
                </a:gs>
                <a:gs pos="65000">
                  <a:srgbClr val="94D850">
                    <a:tint val="32000"/>
                    <a:satMod val="250000"/>
                  </a:srgbClr>
                </a:gs>
                <a:gs pos="100000">
                  <a:srgbClr val="94D850">
                    <a:tint val="23000"/>
                    <a:satMod val="300000"/>
                  </a:srgbClr>
                </a:gs>
              </a:gsLst>
              <a:lin ang="16200000" scaled="0"/>
            </a:gradFill>
            <a:ln w="9525" cap="flat" cmpd="sng" algn="ctr">
              <a:solidFill>
                <a:srgbClr val="94D850"/>
              </a:solidFill>
              <a:prstDash val="solid"/>
              <a:headEnd type="none" w="med" len="med"/>
              <a:tailEnd type="none" w="med" len="med"/>
            </a:ln>
            <a:effectLst>
              <a:outerShdw blurRad="50800" dist="38100" dir="5400000" rotWithShape="0">
                <a:srgbClr val="000000">
                  <a:alpha val="35000"/>
                </a:srgbClr>
              </a:outerShdw>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400" b="0" i="0" u="none" strike="noStrike" kern="1200" cap="none" spc="0" normalizeH="0" baseline="0" noProof="0" dirty="0" smtClean="0">
                  <a:ln>
                    <a:noFill/>
                  </a:ln>
                  <a:solidFill>
                    <a:srgbClr val="000000"/>
                  </a:solidFill>
                  <a:effectLst/>
                  <a:uLnTx/>
                  <a:uFillTx/>
                  <a:latin typeface="Segoe"/>
                  <a:ea typeface="ヒラギノ角ゴ Pro W3" pitchFamily="1" charset="-128"/>
                  <a:cs typeface="+mn-cs"/>
                </a:rPr>
                <a:t>App 1</a:t>
              </a:r>
            </a:p>
          </p:txBody>
        </p:sp>
        <p:sp>
          <p:nvSpPr>
            <p:cNvPr id="20" name="TextBox 19"/>
            <p:cNvSpPr txBox="1"/>
            <p:nvPr/>
          </p:nvSpPr>
          <p:spPr>
            <a:xfrm>
              <a:off x="2095470" y="2814626"/>
              <a:ext cx="480064" cy="584775"/>
            </a:xfrm>
            <a:prstGeom prst="rect">
              <a:avLst/>
            </a:prstGeom>
            <a:noFill/>
          </p:spPr>
          <p:txBody>
            <a:bodyPr wrap="none" rtlCol="0">
              <a:spAutoFit/>
            </a:bodyPr>
            <a:lstStyle/>
            <a:p>
              <a:pPr marL="0" marR="0" lvl="0" indent="0" algn="l" defTabSz="912813" rtl="0" eaLnBrk="1" fontAlgn="base" latinLnBrk="0" hangingPunct="1">
                <a:lnSpc>
                  <a:spcPct val="100000"/>
                </a:lnSpc>
                <a:spcBef>
                  <a:spcPct val="0"/>
                </a:spcBef>
                <a:spcAft>
                  <a:spcPct val="0"/>
                </a:spcAft>
                <a:buClrTx/>
                <a:buSzTx/>
                <a:buFontTx/>
                <a:buNone/>
                <a:tabLst/>
                <a:defRPr/>
              </a:pPr>
              <a:r>
                <a:rPr kumimoji="0" lang="en-GB" sz="3200" b="0" i="0" u="none" strike="noStrike" kern="1200" cap="none" spc="0" normalizeH="0" baseline="0" noProof="0" dirty="0" smtClean="0">
                  <a:ln>
                    <a:noFill/>
                  </a:ln>
                  <a:solidFill>
                    <a:srgbClr val="000000"/>
                  </a:solidFill>
                  <a:effectLst/>
                  <a:uLnTx/>
                  <a:uFillTx/>
                  <a:latin typeface="Segoe"/>
                  <a:ea typeface="+mn-ea"/>
                  <a:cs typeface="+mn-cs"/>
                </a:rPr>
                <a:t>....</a:t>
              </a:r>
              <a:endParaRPr kumimoji="0" lang="en-GB" sz="1800" b="0" i="0" u="none" strike="noStrike" kern="1200" cap="none" spc="0" normalizeH="0" baseline="0" noProof="0" dirty="0">
                <a:ln>
                  <a:noFill/>
                </a:ln>
                <a:solidFill>
                  <a:srgbClr val="000000"/>
                </a:solidFill>
                <a:effectLst/>
                <a:uLnTx/>
                <a:uFillTx/>
                <a:latin typeface="Segoe"/>
                <a:ea typeface="+mn-ea"/>
                <a:cs typeface="+mn-cs"/>
              </a:endParaRPr>
            </a:p>
          </p:txBody>
        </p:sp>
        <p:sp>
          <p:nvSpPr>
            <p:cNvPr id="21" name="Rounded Rectangle 20"/>
            <p:cNvSpPr/>
            <p:nvPr/>
          </p:nvSpPr>
          <p:spPr bwMode="auto">
            <a:xfrm rot="5400000">
              <a:off x="1571604" y="2571744"/>
              <a:ext cx="3500462" cy="928694"/>
            </a:xfrm>
            <a:prstGeom prst="roundRect">
              <a:avLst/>
            </a:prstGeom>
            <a:gradFill rotWithShape="1">
              <a:gsLst>
                <a:gs pos="0">
                  <a:srgbClr val="94D850">
                    <a:tint val="62000"/>
                    <a:satMod val="180000"/>
                  </a:srgbClr>
                </a:gs>
                <a:gs pos="65000">
                  <a:srgbClr val="94D850">
                    <a:tint val="32000"/>
                    <a:satMod val="250000"/>
                  </a:srgbClr>
                </a:gs>
                <a:gs pos="100000">
                  <a:srgbClr val="94D850">
                    <a:tint val="23000"/>
                    <a:satMod val="300000"/>
                  </a:srgbClr>
                </a:gs>
              </a:gsLst>
              <a:lin ang="16200000" scaled="0"/>
            </a:gradFill>
            <a:ln w="9525" cap="flat" cmpd="sng" algn="ctr">
              <a:solidFill>
                <a:srgbClr val="94D850"/>
              </a:solidFill>
              <a:prstDash val="solid"/>
              <a:headEnd type="none" w="med" len="med"/>
              <a:tailEnd type="none" w="med" len="med"/>
            </a:ln>
            <a:effectLst>
              <a:outerShdw blurRad="50800" dist="38100" dir="5400000" rotWithShape="0">
                <a:srgbClr val="000000">
                  <a:alpha val="35000"/>
                </a:srgbClr>
              </a:outerShdw>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smtClean="0">
                <a:ln>
                  <a:noFill/>
                </a:ln>
                <a:solidFill>
                  <a:srgbClr val="000000"/>
                </a:solidFill>
                <a:effectLst/>
                <a:uLnTx/>
                <a:uFillTx/>
                <a:latin typeface="Segoe"/>
                <a:ea typeface="ヒラギノ角ゴ Pro W3" pitchFamily="1"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400" b="0" i="0" u="none" strike="noStrike" kern="1200" cap="none" spc="0" normalizeH="0" baseline="0" noProof="0" dirty="0" smtClean="0">
                  <a:ln>
                    <a:noFill/>
                  </a:ln>
                  <a:solidFill>
                    <a:srgbClr val="000000"/>
                  </a:solidFill>
                  <a:effectLst/>
                  <a:uLnTx/>
                  <a:uFillTx/>
                  <a:latin typeface="Segoe"/>
                  <a:ea typeface="ヒラギノ角ゴ Pro W3" pitchFamily="1" charset="-128"/>
                  <a:cs typeface="+mn-cs"/>
                </a:rPr>
                <a:t>App n</a:t>
              </a:r>
            </a:p>
          </p:txBody>
        </p:sp>
      </p:grpSp>
      <p:sp>
        <p:nvSpPr>
          <p:cNvPr id="6" name="TextBox 5"/>
          <p:cNvSpPr txBox="1"/>
          <p:nvPr/>
        </p:nvSpPr>
        <p:spPr>
          <a:xfrm>
            <a:off x="3999486" y="1214422"/>
            <a:ext cx="5141946" cy="2000548"/>
          </a:xfrm>
          <a:prstGeom prst="rect">
            <a:avLst/>
          </a:prstGeom>
          <a:noFill/>
        </p:spPr>
        <p:txBody>
          <a:bodyPr wrap="square" rtlCol="0">
            <a:spAutoFit/>
          </a:bodyPr>
          <a:lstStyle/>
          <a:p>
            <a:r>
              <a:rPr lang="en-GB" sz="2800" i="1" dirty="0" smtClean="0"/>
              <a:t>Science requires apps to be:</a:t>
            </a:r>
          </a:p>
          <a:p>
            <a:r>
              <a:rPr lang="en-GB" sz="2800" i="1" dirty="0" smtClean="0"/>
              <a:t>	</a:t>
            </a:r>
            <a:r>
              <a:rPr lang="en-GB" sz="3200" i="1" dirty="0" smtClean="0"/>
              <a:t>scalable, </a:t>
            </a:r>
          </a:p>
          <a:p>
            <a:r>
              <a:rPr lang="en-GB" sz="3200" i="1" dirty="0" smtClean="0"/>
              <a:t>		reliable, </a:t>
            </a:r>
          </a:p>
          <a:p>
            <a:r>
              <a:rPr lang="en-GB" sz="3200" i="1" dirty="0" smtClean="0"/>
              <a:t>		</a:t>
            </a:r>
            <a:r>
              <a:rPr lang="en-GB" sz="3200" i="1" dirty="0"/>
              <a:t>	</a:t>
            </a:r>
            <a:r>
              <a:rPr lang="en-GB" sz="3200" i="1" dirty="0" smtClean="0"/>
              <a:t>secure</a:t>
            </a:r>
          </a:p>
        </p:txBody>
      </p:sp>
      <p:sp>
        <p:nvSpPr>
          <p:cNvPr id="9" name="TextBox 8"/>
          <p:cNvSpPr txBox="1"/>
          <p:nvPr/>
        </p:nvSpPr>
        <p:spPr>
          <a:xfrm>
            <a:off x="4151887" y="3642042"/>
            <a:ext cx="5141946" cy="2431435"/>
          </a:xfrm>
          <a:prstGeom prst="rect">
            <a:avLst/>
          </a:prstGeom>
          <a:noFill/>
        </p:spPr>
        <p:txBody>
          <a:bodyPr wrap="square" rtlCol="0">
            <a:spAutoFit/>
          </a:bodyPr>
          <a:lstStyle/>
          <a:p>
            <a:r>
              <a:rPr lang="en-GB" sz="2800" i="1" dirty="0" smtClean="0"/>
              <a:t>This requires:</a:t>
            </a:r>
          </a:p>
          <a:p>
            <a:r>
              <a:rPr lang="en-GB" sz="2800" i="1" dirty="0"/>
              <a:t>	</a:t>
            </a:r>
            <a:r>
              <a:rPr lang="en-GB" sz="2800" i="1" dirty="0" smtClean="0"/>
              <a:t> expertise</a:t>
            </a:r>
          </a:p>
          <a:p>
            <a:r>
              <a:rPr lang="en-GB" sz="3200" i="1" dirty="0" smtClean="0"/>
              <a:t>                      time,</a:t>
            </a:r>
          </a:p>
          <a:p>
            <a:r>
              <a:rPr lang="en-GB" sz="3200" i="1" dirty="0"/>
              <a:t>	</a:t>
            </a:r>
            <a:r>
              <a:rPr lang="en-GB" sz="3200" i="1" dirty="0" smtClean="0"/>
              <a:t>	        money,</a:t>
            </a:r>
          </a:p>
          <a:p>
            <a:r>
              <a:rPr lang="en-GB" sz="3200" i="1" dirty="0"/>
              <a:t>	</a:t>
            </a:r>
            <a:r>
              <a:rPr lang="en-GB" sz="3200" i="1" dirty="0" smtClean="0"/>
              <a:t>	            </a:t>
            </a:r>
            <a:r>
              <a:rPr lang="en-GB" sz="2800" i="1" dirty="0"/>
              <a:t>	</a:t>
            </a:r>
            <a:r>
              <a:rPr lang="en-GB" sz="2800" i="1" dirty="0" smtClean="0"/>
              <a:t>	 </a:t>
            </a:r>
            <a:endParaRPr lang="en-GB" sz="4000" i="1" dirty="0" smtClean="0"/>
          </a:p>
        </p:txBody>
      </p:sp>
    </p:spTree>
    <p:extLst>
      <p:ext uri="{BB962C8B-B14F-4D97-AF65-F5344CB8AC3E}">
        <p14:creationId xmlns:p14="http://schemas.microsoft.com/office/powerpoint/2010/main" val="3736294122"/>
      </p:ext>
    </p:extLst>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spd="slow" advClick="0" advTm="10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r="16594"/>
          <a:stretch/>
        </p:blipFill>
        <p:spPr>
          <a:xfrm>
            <a:off x="-7988" y="0"/>
            <a:ext cx="9151988" cy="6858000"/>
          </a:xfrm>
          <a:prstGeom prst="rect">
            <a:avLst/>
          </a:prstGeom>
        </p:spPr>
      </p:pic>
    </p:spTree>
    <p:extLst>
      <p:ext uri="{BB962C8B-B14F-4D97-AF65-F5344CB8AC3E}">
        <p14:creationId xmlns:p14="http://schemas.microsoft.com/office/powerpoint/2010/main" val="2872983386"/>
      </p:ext>
    </p:extLst>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spd="slow" advClick="0" advTm="1000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9"/>
          <p:cNvGrpSpPr/>
          <p:nvPr/>
        </p:nvGrpSpPr>
        <p:grpSpPr>
          <a:xfrm>
            <a:off x="4287481" y="1285860"/>
            <a:ext cx="4689368" cy="4568840"/>
            <a:chOff x="4929189" y="1285860"/>
            <a:chExt cx="3517942" cy="4568840"/>
          </a:xfrm>
        </p:grpSpPr>
        <p:sp>
          <p:nvSpPr>
            <p:cNvPr id="23" name="Rounded Rectangle 22"/>
            <p:cNvSpPr/>
            <p:nvPr/>
          </p:nvSpPr>
          <p:spPr bwMode="auto">
            <a:xfrm>
              <a:off x="5286380" y="4929198"/>
              <a:ext cx="3000396" cy="925502"/>
            </a:xfrm>
            <a:prstGeom prst="roundRect">
              <a:avLst/>
            </a:prstGeom>
            <a:gradFill rotWithShape="1">
              <a:gsLst>
                <a:gs pos="0">
                  <a:srgbClr val="5782B5">
                    <a:tint val="62000"/>
                    <a:satMod val="180000"/>
                  </a:srgbClr>
                </a:gs>
                <a:gs pos="65000">
                  <a:srgbClr val="5782B5">
                    <a:tint val="32000"/>
                    <a:satMod val="250000"/>
                  </a:srgbClr>
                </a:gs>
                <a:gs pos="100000">
                  <a:srgbClr val="5782B5">
                    <a:tint val="23000"/>
                    <a:satMod val="300000"/>
                  </a:srgbClr>
                </a:gs>
              </a:gsLst>
              <a:lin ang="16200000" scaled="0"/>
            </a:gradFill>
            <a:ln w="9525" cap="flat" cmpd="sng" algn="ctr">
              <a:solidFill>
                <a:srgbClr val="5782B5"/>
              </a:solidFill>
              <a:prstDash val="solid"/>
              <a:headEnd type="none" w="med" len="med"/>
              <a:tailEnd type="none" w="med" len="med"/>
            </a:ln>
            <a:effectLst>
              <a:outerShdw blurRad="50800" dist="38100" dir="5400000" rotWithShape="0">
                <a:srgbClr val="000000">
                  <a:alpha val="35000"/>
                </a:srgbClr>
              </a:outerShdw>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400" b="0" i="0" u="none" strike="noStrike" kern="1200" cap="none" spc="0" normalizeH="0" baseline="0" noProof="0" dirty="0" smtClean="0">
                  <a:ln>
                    <a:noFill/>
                  </a:ln>
                  <a:solidFill>
                    <a:srgbClr val="000000"/>
                  </a:solidFill>
                  <a:effectLst/>
                  <a:uLnTx/>
                  <a:uFillTx/>
                  <a:latin typeface="Segoe"/>
                  <a:ea typeface="ヒラギノ角ゴ Pro W3" pitchFamily="1" charset="-128"/>
                  <a:cs typeface="+mn-cs"/>
                </a:rPr>
                <a:t>Cloud Infrastructure: Storage &amp; Compute</a:t>
              </a:r>
            </a:p>
          </p:txBody>
        </p:sp>
        <p:sp>
          <p:nvSpPr>
            <p:cNvPr id="24" name="Rounded Rectangle 23"/>
            <p:cNvSpPr/>
            <p:nvPr/>
          </p:nvSpPr>
          <p:spPr bwMode="auto">
            <a:xfrm>
              <a:off x="5286380" y="2357430"/>
              <a:ext cx="3000396" cy="2428892"/>
            </a:xfrm>
            <a:prstGeom prst="roundRect">
              <a:avLst/>
            </a:prstGeom>
            <a:gradFill rotWithShape="1">
              <a:gsLst>
                <a:gs pos="0">
                  <a:srgbClr val="FFDF79">
                    <a:tint val="62000"/>
                    <a:satMod val="180000"/>
                  </a:srgbClr>
                </a:gs>
                <a:gs pos="65000">
                  <a:srgbClr val="FFDF79">
                    <a:tint val="32000"/>
                    <a:satMod val="250000"/>
                  </a:srgbClr>
                </a:gs>
                <a:gs pos="100000">
                  <a:srgbClr val="FFDF79">
                    <a:tint val="23000"/>
                    <a:satMod val="300000"/>
                  </a:srgbClr>
                </a:gs>
              </a:gsLst>
              <a:lin ang="16200000" scaled="0"/>
            </a:gradFill>
            <a:ln w="9525" cap="flat" cmpd="sng" algn="ctr">
              <a:solidFill>
                <a:srgbClr val="FFDF79"/>
              </a:solidFill>
              <a:prstDash val="solid"/>
              <a:headEnd type="none" w="med" len="med"/>
              <a:tailEnd type="none" w="med" len="med"/>
            </a:ln>
            <a:effectLst>
              <a:outerShdw blurRad="50800" dist="38100" dir="5400000" rotWithShape="0">
                <a:srgbClr val="000000">
                  <a:alpha val="35000"/>
                </a:srgbClr>
              </a:outerShdw>
            </a:effectLst>
          </p:spPr>
          <p:txBody>
            <a:bodyPr vert="horz" wrap="squar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800" b="0" i="0" u="none" strike="noStrike" kern="1200" cap="none" spc="0" normalizeH="0" baseline="0" noProof="0" dirty="0" smtClean="0">
                  <a:ln>
                    <a:noFill/>
                  </a:ln>
                  <a:solidFill>
                    <a:srgbClr val="FFFFFF"/>
                  </a:solidFill>
                  <a:effectLst/>
                  <a:uLnTx/>
                  <a:uFillTx/>
                  <a:latin typeface="Arial" pitchFamily="34" charset="0"/>
                  <a:ea typeface="ヒラギノ角ゴ Pro W3" pitchFamily="1" charset="-128"/>
                  <a:cs typeface="+mn-cs"/>
                </a:rPr>
                <a:t> </a:t>
              </a:r>
              <a:r>
                <a:rPr kumimoji="0" lang="en-GB" sz="2400" b="0" i="0" u="none" strike="noStrike" kern="1200" cap="none" spc="0" normalizeH="0" baseline="0" noProof="0" dirty="0" smtClean="0">
                  <a:ln>
                    <a:noFill/>
                  </a:ln>
                  <a:solidFill>
                    <a:srgbClr val="000000"/>
                  </a:solidFill>
                  <a:effectLst/>
                  <a:uLnTx/>
                  <a:uFillTx/>
                  <a:latin typeface="Segoe"/>
                  <a:ea typeface="ヒラギノ角ゴ Pro W3" pitchFamily="1" charset="-128"/>
                  <a:cs typeface="+mn-cs"/>
                </a:rPr>
                <a:t>Cloud Platform</a:t>
              </a:r>
            </a:p>
          </p:txBody>
        </p:sp>
        <p:sp>
          <p:nvSpPr>
            <p:cNvPr id="25" name="Rounded Rectangle 24"/>
            <p:cNvSpPr/>
            <p:nvPr/>
          </p:nvSpPr>
          <p:spPr bwMode="auto">
            <a:xfrm>
              <a:off x="4929189" y="1285860"/>
              <a:ext cx="1428760" cy="892975"/>
            </a:xfrm>
            <a:prstGeom prst="roundRect">
              <a:avLst/>
            </a:prstGeom>
            <a:gradFill rotWithShape="1">
              <a:gsLst>
                <a:gs pos="0">
                  <a:srgbClr val="94D850">
                    <a:tint val="62000"/>
                    <a:satMod val="180000"/>
                  </a:srgbClr>
                </a:gs>
                <a:gs pos="65000">
                  <a:srgbClr val="94D850">
                    <a:tint val="32000"/>
                    <a:satMod val="250000"/>
                  </a:srgbClr>
                </a:gs>
                <a:gs pos="100000">
                  <a:srgbClr val="94D850">
                    <a:tint val="23000"/>
                    <a:satMod val="300000"/>
                  </a:srgbClr>
                </a:gs>
              </a:gsLst>
              <a:lin ang="16200000" scaled="0"/>
            </a:gradFill>
            <a:ln w="9525" cap="flat" cmpd="sng" algn="ctr">
              <a:solidFill>
                <a:srgbClr val="94D850"/>
              </a:solidFill>
              <a:prstDash val="solid"/>
              <a:headEnd type="none" w="med" len="med"/>
              <a:tailEnd type="none" w="med" len="med"/>
            </a:ln>
            <a:effectLst>
              <a:outerShdw blurRad="50800" dist="38100" dir="5400000" rotWithShape="0">
                <a:srgbClr val="000000">
                  <a:alpha val="35000"/>
                </a:srgbClr>
              </a:outerShdw>
            </a:effectLst>
          </p:spPr>
          <p:txBody>
            <a:bodyPr vert="horz" wrap="squar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400" b="0" i="0" u="none" strike="noStrike" kern="1200" cap="none" spc="0" normalizeH="0" baseline="0" noProof="0" dirty="0" smtClean="0">
                  <a:ln>
                    <a:noFill/>
                  </a:ln>
                  <a:solidFill>
                    <a:srgbClr val="000000"/>
                  </a:solidFill>
                  <a:effectLst/>
                  <a:uLnTx/>
                  <a:uFillTx/>
                  <a:latin typeface="Segoe"/>
                  <a:ea typeface="ヒラギノ角ゴ Pro W3" pitchFamily="1" charset="-128"/>
                  <a:cs typeface="+mn-cs"/>
                </a:rPr>
                <a:t>App 1</a:t>
              </a:r>
            </a:p>
          </p:txBody>
        </p:sp>
        <p:sp>
          <p:nvSpPr>
            <p:cNvPr id="26" name="TextBox 25"/>
            <p:cNvSpPr txBox="1"/>
            <p:nvPr/>
          </p:nvSpPr>
          <p:spPr>
            <a:xfrm>
              <a:off x="6480943" y="1433913"/>
              <a:ext cx="480064" cy="584775"/>
            </a:xfrm>
            <a:prstGeom prst="rect">
              <a:avLst/>
            </a:prstGeom>
            <a:noFill/>
          </p:spPr>
          <p:txBody>
            <a:bodyPr wrap="none" rtlCol="0">
              <a:spAutoFit/>
            </a:bodyPr>
            <a:lstStyle/>
            <a:p>
              <a:pPr marL="0" marR="0" lvl="0" indent="0" algn="l" defTabSz="912813" rtl="0" eaLnBrk="1" fontAlgn="base" latinLnBrk="0" hangingPunct="1">
                <a:lnSpc>
                  <a:spcPct val="100000"/>
                </a:lnSpc>
                <a:spcBef>
                  <a:spcPct val="0"/>
                </a:spcBef>
                <a:spcAft>
                  <a:spcPct val="0"/>
                </a:spcAft>
                <a:buClrTx/>
                <a:buSzTx/>
                <a:buFontTx/>
                <a:buNone/>
                <a:tabLst/>
                <a:defRPr/>
              </a:pPr>
              <a:r>
                <a:rPr kumimoji="0" lang="en-GB" sz="3200" b="0" i="0" u="none" strike="noStrike" kern="1200" cap="none" spc="0" normalizeH="0" baseline="0" noProof="0" dirty="0" smtClean="0">
                  <a:ln>
                    <a:noFill/>
                  </a:ln>
                  <a:solidFill>
                    <a:srgbClr val="000000"/>
                  </a:solidFill>
                  <a:effectLst/>
                  <a:uLnTx/>
                  <a:uFillTx/>
                  <a:latin typeface="Segoe"/>
                  <a:ea typeface="+mn-ea"/>
                  <a:cs typeface="+mn-cs"/>
                </a:rPr>
                <a:t>....</a:t>
              </a:r>
              <a:endParaRPr kumimoji="0" lang="en-GB" sz="2800" b="0" i="0" u="none" strike="noStrike" kern="1200" cap="none" spc="0" normalizeH="0" baseline="0" noProof="0" dirty="0">
                <a:ln>
                  <a:noFill/>
                </a:ln>
                <a:solidFill>
                  <a:srgbClr val="000000"/>
                </a:solidFill>
                <a:effectLst/>
                <a:uLnTx/>
                <a:uFillTx/>
                <a:latin typeface="Segoe"/>
                <a:ea typeface="+mn-ea"/>
                <a:cs typeface="+mn-cs"/>
              </a:endParaRPr>
            </a:p>
          </p:txBody>
        </p:sp>
        <p:sp>
          <p:nvSpPr>
            <p:cNvPr id="27" name="Rounded Rectangle 26"/>
            <p:cNvSpPr/>
            <p:nvPr/>
          </p:nvSpPr>
          <p:spPr bwMode="auto">
            <a:xfrm>
              <a:off x="7018371" y="1285860"/>
              <a:ext cx="1428760" cy="928694"/>
            </a:xfrm>
            <a:prstGeom prst="roundRect">
              <a:avLst/>
            </a:prstGeom>
            <a:gradFill rotWithShape="1">
              <a:gsLst>
                <a:gs pos="0">
                  <a:srgbClr val="94D850">
                    <a:tint val="62000"/>
                    <a:satMod val="180000"/>
                  </a:srgbClr>
                </a:gs>
                <a:gs pos="65000">
                  <a:srgbClr val="94D850">
                    <a:tint val="32000"/>
                    <a:satMod val="250000"/>
                  </a:srgbClr>
                </a:gs>
                <a:gs pos="100000">
                  <a:srgbClr val="94D850">
                    <a:tint val="23000"/>
                    <a:satMod val="300000"/>
                  </a:srgbClr>
                </a:gs>
              </a:gsLst>
              <a:lin ang="16200000" scaled="0"/>
            </a:gradFill>
            <a:ln w="9525" cap="flat" cmpd="sng" algn="ctr">
              <a:solidFill>
                <a:srgbClr val="94D850"/>
              </a:solidFill>
              <a:prstDash val="solid"/>
              <a:headEnd type="none" w="med" len="med"/>
              <a:tailEnd type="none" w="med" len="med"/>
            </a:ln>
            <a:effectLst>
              <a:outerShdw blurRad="50800" dist="38100" dir="5400000" rotWithShape="0">
                <a:srgbClr val="000000">
                  <a:alpha val="35000"/>
                </a:srgbClr>
              </a:outerShdw>
            </a:effectLst>
          </p:spPr>
          <p:txBody>
            <a:bodyPr vert="horz" wrap="squar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400" b="0" i="0" u="none" strike="noStrike" kern="1200" cap="none" spc="0" normalizeH="0" baseline="0" noProof="0" dirty="0" smtClean="0">
                  <a:ln>
                    <a:noFill/>
                  </a:ln>
                  <a:solidFill>
                    <a:srgbClr val="000000"/>
                  </a:solidFill>
                  <a:effectLst/>
                  <a:uLnTx/>
                  <a:uFillTx/>
                  <a:latin typeface="Segoe"/>
                  <a:ea typeface="ヒラギノ角ゴ Pro W3" pitchFamily="1" charset="-128"/>
                  <a:cs typeface="+mn-cs"/>
                </a:rPr>
                <a:t>App n</a:t>
              </a:r>
            </a:p>
          </p:txBody>
        </p:sp>
      </p:grpSp>
      <p:grpSp>
        <p:nvGrpSpPr>
          <p:cNvPr id="6" name="Group 5"/>
          <p:cNvGrpSpPr/>
          <p:nvPr/>
        </p:nvGrpSpPr>
        <p:grpSpPr>
          <a:xfrm>
            <a:off x="95226" y="347916"/>
            <a:ext cx="4050263" cy="6447919"/>
            <a:chOff x="95226" y="347916"/>
            <a:chExt cx="4050263" cy="6447919"/>
          </a:xfrm>
        </p:grpSpPr>
        <p:grpSp>
          <p:nvGrpSpPr>
            <p:cNvPr id="2" name="Group 30"/>
            <p:cNvGrpSpPr/>
            <p:nvPr/>
          </p:nvGrpSpPr>
          <p:grpSpPr>
            <a:xfrm>
              <a:off x="95226" y="1214422"/>
              <a:ext cx="3904260" cy="4594240"/>
              <a:chOff x="857224" y="1285860"/>
              <a:chExt cx="2928958" cy="4594240"/>
            </a:xfrm>
          </p:grpSpPr>
          <p:sp>
            <p:nvSpPr>
              <p:cNvPr id="18" name="Rounded Rectangle 17"/>
              <p:cNvSpPr/>
              <p:nvPr/>
            </p:nvSpPr>
            <p:spPr bwMode="auto">
              <a:xfrm>
                <a:off x="892947" y="4929198"/>
                <a:ext cx="2893235" cy="950902"/>
              </a:xfrm>
              <a:prstGeom prst="roundRect">
                <a:avLst/>
              </a:prstGeom>
              <a:gradFill rotWithShape="1">
                <a:gsLst>
                  <a:gs pos="0">
                    <a:srgbClr val="5782B5">
                      <a:tint val="62000"/>
                      <a:satMod val="180000"/>
                    </a:srgbClr>
                  </a:gs>
                  <a:gs pos="65000">
                    <a:srgbClr val="5782B5">
                      <a:tint val="32000"/>
                      <a:satMod val="250000"/>
                    </a:srgbClr>
                  </a:gs>
                  <a:gs pos="100000">
                    <a:srgbClr val="5782B5">
                      <a:tint val="23000"/>
                      <a:satMod val="300000"/>
                    </a:srgbClr>
                  </a:gs>
                </a:gsLst>
                <a:lin ang="16200000" scaled="0"/>
              </a:gradFill>
              <a:ln w="9525" cap="flat" cmpd="sng" algn="ctr">
                <a:solidFill>
                  <a:srgbClr val="5782B5"/>
                </a:solidFill>
                <a:prstDash val="solid"/>
                <a:headEnd type="none" w="med" len="med"/>
                <a:tailEnd type="none" w="med" len="med"/>
              </a:ln>
              <a:effectLst>
                <a:outerShdw blurRad="50800" dist="38100" dir="5400000" rotWithShape="0">
                  <a:srgbClr val="000000">
                    <a:alpha val="35000"/>
                  </a:srgbClr>
                </a:outerShdw>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400" b="0" i="0" u="none" strike="noStrike" kern="1200" cap="none" spc="0" normalizeH="0" baseline="0" noProof="0" dirty="0" smtClean="0">
                    <a:ln>
                      <a:noFill/>
                    </a:ln>
                    <a:solidFill>
                      <a:srgbClr val="000000"/>
                    </a:solidFill>
                    <a:effectLst/>
                    <a:uLnTx/>
                    <a:uFillTx/>
                    <a:latin typeface="Segoe"/>
                    <a:ea typeface="ヒラギノ角ゴ Pro W3" pitchFamily="1" charset="-128"/>
                    <a:cs typeface="+mn-cs"/>
                  </a:rPr>
                  <a:t>Cloud Infrastructure: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400" b="0" i="0" u="none" strike="noStrike" kern="1200" cap="none" spc="0" normalizeH="0" baseline="0" noProof="0" dirty="0" smtClean="0">
                    <a:ln>
                      <a:noFill/>
                    </a:ln>
                    <a:solidFill>
                      <a:srgbClr val="000000"/>
                    </a:solidFill>
                    <a:effectLst/>
                    <a:uLnTx/>
                    <a:uFillTx/>
                    <a:latin typeface="Segoe"/>
                    <a:ea typeface="ヒラギノ角ゴ Pro W3" pitchFamily="1" charset="-128"/>
                    <a:cs typeface="+mn-cs"/>
                  </a:rPr>
                  <a:t>Storage &amp; Compute</a:t>
                </a:r>
              </a:p>
            </p:txBody>
          </p:sp>
          <p:sp>
            <p:nvSpPr>
              <p:cNvPr id="19" name="Rounded Rectangle 18"/>
              <p:cNvSpPr/>
              <p:nvPr/>
            </p:nvSpPr>
            <p:spPr bwMode="auto">
              <a:xfrm rot="5400000">
                <a:off x="-428660" y="2571744"/>
                <a:ext cx="3500462" cy="928694"/>
              </a:xfrm>
              <a:prstGeom prst="roundRect">
                <a:avLst/>
              </a:prstGeom>
              <a:gradFill rotWithShape="1">
                <a:gsLst>
                  <a:gs pos="0">
                    <a:srgbClr val="94D850">
                      <a:tint val="62000"/>
                      <a:satMod val="180000"/>
                    </a:srgbClr>
                  </a:gs>
                  <a:gs pos="65000">
                    <a:srgbClr val="94D850">
                      <a:tint val="32000"/>
                      <a:satMod val="250000"/>
                    </a:srgbClr>
                  </a:gs>
                  <a:gs pos="100000">
                    <a:srgbClr val="94D850">
                      <a:tint val="23000"/>
                      <a:satMod val="300000"/>
                    </a:srgbClr>
                  </a:gs>
                </a:gsLst>
                <a:lin ang="16200000" scaled="0"/>
              </a:gradFill>
              <a:ln w="9525" cap="flat" cmpd="sng" algn="ctr">
                <a:solidFill>
                  <a:srgbClr val="94D850"/>
                </a:solidFill>
                <a:prstDash val="solid"/>
                <a:headEnd type="none" w="med" len="med"/>
                <a:tailEnd type="none" w="med" len="med"/>
              </a:ln>
              <a:effectLst>
                <a:outerShdw blurRad="50800" dist="38100" dir="5400000" rotWithShape="0">
                  <a:srgbClr val="000000">
                    <a:alpha val="35000"/>
                  </a:srgbClr>
                </a:outerShdw>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smtClean="0">
                  <a:ln>
                    <a:noFill/>
                  </a:ln>
                  <a:solidFill>
                    <a:srgbClr val="000000"/>
                  </a:solidFill>
                  <a:effectLst/>
                  <a:uLnTx/>
                  <a:uFillTx/>
                  <a:latin typeface="Segoe"/>
                  <a:ea typeface="ヒラギノ角ゴ Pro W3" pitchFamily="1"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400" b="0" i="0" u="none" strike="noStrike" kern="1200" cap="none" spc="0" normalizeH="0" baseline="0" noProof="0" dirty="0" smtClean="0">
                    <a:ln>
                      <a:noFill/>
                    </a:ln>
                    <a:solidFill>
                      <a:srgbClr val="000000"/>
                    </a:solidFill>
                    <a:effectLst/>
                    <a:uLnTx/>
                    <a:uFillTx/>
                    <a:latin typeface="Segoe"/>
                    <a:ea typeface="ヒラギノ角ゴ Pro W3" pitchFamily="1" charset="-128"/>
                    <a:cs typeface="+mn-cs"/>
                  </a:rPr>
                  <a:t>App 1</a:t>
                </a:r>
              </a:p>
            </p:txBody>
          </p:sp>
          <p:sp>
            <p:nvSpPr>
              <p:cNvPr id="20" name="TextBox 19"/>
              <p:cNvSpPr txBox="1"/>
              <p:nvPr/>
            </p:nvSpPr>
            <p:spPr>
              <a:xfrm>
                <a:off x="2095470" y="2814626"/>
                <a:ext cx="480064" cy="584775"/>
              </a:xfrm>
              <a:prstGeom prst="rect">
                <a:avLst/>
              </a:prstGeom>
              <a:noFill/>
            </p:spPr>
            <p:txBody>
              <a:bodyPr wrap="none" rtlCol="0">
                <a:spAutoFit/>
              </a:bodyPr>
              <a:lstStyle/>
              <a:p>
                <a:pPr marL="0" marR="0" lvl="0" indent="0" algn="l" defTabSz="912813" rtl="0" eaLnBrk="1" fontAlgn="base" latinLnBrk="0" hangingPunct="1">
                  <a:lnSpc>
                    <a:spcPct val="100000"/>
                  </a:lnSpc>
                  <a:spcBef>
                    <a:spcPct val="0"/>
                  </a:spcBef>
                  <a:spcAft>
                    <a:spcPct val="0"/>
                  </a:spcAft>
                  <a:buClrTx/>
                  <a:buSzTx/>
                  <a:buFontTx/>
                  <a:buNone/>
                  <a:tabLst/>
                  <a:defRPr/>
                </a:pPr>
                <a:r>
                  <a:rPr kumimoji="0" lang="en-GB" sz="3200" b="0" i="0" u="none" strike="noStrike" kern="1200" cap="none" spc="0" normalizeH="0" baseline="0" noProof="0" dirty="0" smtClean="0">
                    <a:ln>
                      <a:noFill/>
                    </a:ln>
                    <a:solidFill>
                      <a:srgbClr val="000000"/>
                    </a:solidFill>
                    <a:effectLst/>
                    <a:uLnTx/>
                    <a:uFillTx/>
                    <a:latin typeface="Segoe"/>
                    <a:ea typeface="+mn-ea"/>
                    <a:cs typeface="+mn-cs"/>
                  </a:rPr>
                  <a:t>....</a:t>
                </a:r>
                <a:endParaRPr kumimoji="0" lang="en-GB" sz="1800" b="0" i="0" u="none" strike="noStrike" kern="1200" cap="none" spc="0" normalizeH="0" baseline="0" noProof="0" dirty="0">
                  <a:ln>
                    <a:noFill/>
                  </a:ln>
                  <a:solidFill>
                    <a:srgbClr val="000000"/>
                  </a:solidFill>
                  <a:effectLst/>
                  <a:uLnTx/>
                  <a:uFillTx/>
                  <a:latin typeface="Segoe"/>
                  <a:ea typeface="+mn-ea"/>
                  <a:cs typeface="+mn-cs"/>
                </a:endParaRPr>
              </a:p>
            </p:txBody>
          </p:sp>
          <p:sp>
            <p:nvSpPr>
              <p:cNvPr id="21" name="Rounded Rectangle 20"/>
              <p:cNvSpPr/>
              <p:nvPr/>
            </p:nvSpPr>
            <p:spPr bwMode="auto">
              <a:xfrm rot="5400000">
                <a:off x="1571604" y="2571744"/>
                <a:ext cx="3500462" cy="928694"/>
              </a:xfrm>
              <a:prstGeom prst="roundRect">
                <a:avLst/>
              </a:prstGeom>
              <a:gradFill rotWithShape="1">
                <a:gsLst>
                  <a:gs pos="0">
                    <a:srgbClr val="94D850">
                      <a:tint val="62000"/>
                      <a:satMod val="180000"/>
                    </a:srgbClr>
                  </a:gs>
                  <a:gs pos="65000">
                    <a:srgbClr val="94D850">
                      <a:tint val="32000"/>
                      <a:satMod val="250000"/>
                    </a:srgbClr>
                  </a:gs>
                  <a:gs pos="100000">
                    <a:srgbClr val="94D850">
                      <a:tint val="23000"/>
                      <a:satMod val="300000"/>
                    </a:srgbClr>
                  </a:gs>
                </a:gsLst>
                <a:lin ang="16200000" scaled="0"/>
              </a:gradFill>
              <a:ln w="9525" cap="flat" cmpd="sng" algn="ctr">
                <a:solidFill>
                  <a:srgbClr val="94D850"/>
                </a:solidFill>
                <a:prstDash val="solid"/>
                <a:headEnd type="none" w="med" len="med"/>
                <a:tailEnd type="none" w="med" len="med"/>
              </a:ln>
              <a:effectLst>
                <a:outerShdw blurRad="50800" dist="38100" dir="5400000" rotWithShape="0">
                  <a:srgbClr val="000000">
                    <a:alpha val="35000"/>
                  </a:srgbClr>
                </a:outerShdw>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smtClean="0">
                  <a:ln>
                    <a:noFill/>
                  </a:ln>
                  <a:solidFill>
                    <a:srgbClr val="000000"/>
                  </a:solidFill>
                  <a:effectLst/>
                  <a:uLnTx/>
                  <a:uFillTx/>
                  <a:latin typeface="Segoe"/>
                  <a:ea typeface="ヒラギノ角ゴ Pro W3" pitchFamily="1"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400" b="0" i="0" u="none" strike="noStrike" kern="1200" cap="none" spc="0" normalizeH="0" baseline="0" noProof="0" dirty="0" smtClean="0">
                    <a:ln>
                      <a:noFill/>
                    </a:ln>
                    <a:solidFill>
                      <a:srgbClr val="000000"/>
                    </a:solidFill>
                    <a:effectLst/>
                    <a:uLnTx/>
                    <a:uFillTx/>
                    <a:latin typeface="Segoe"/>
                    <a:ea typeface="ヒラギノ角ゴ Pro W3" pitchFamily="1" charset="-128"/>
                    <a:cs typeface="+mn-cs"/>
                  </a:rPr>
                  <a:t>App n</a:t>
                </a:r>
              </a:p>
            </p:txBody>
          </p:sp>
        </p:grpSp>
        <p:cxnSp>
          <p:nvCxnSpPr>
            <p:cNvPr id="28" name="Straight Connector 27"/>
            <p:cNvCxnSpPr/>
            <p:nvPr/>
          </p:nvCxnSpPr>
          <p:spPr bwMode="auto">
            <a:xfrm rot="5400000" flipH="1" flipV="1">
              <a:off x="1679820" y="3606536"/>
              <a:ext cx="4929222" cy="2117"/>
            </a:xfrm>
            <a:prstGeom prst="line">
              <a:avLst/>
            </a:prstGeom>
            <a:solidFill>
              <a:srgbClr val="FFDF79"/>
            </a:solidFill>
            <a:ln w="9525" cap="flat" cmpd="sng" algn="ctr">
              <a:solidFill>
                <a:srgbClr val="000000"/>
              </a:solidFill>
              <a:prstDash val="solid"/>
              <a:round/>
              <a:headEnd type="none" w="med" len="med"/>
              <a:tailEnd type="none" w="med" len="med"/>
            </a:ln>
            <a:effectLst/>
          </p:spPr>
        </p:cxnSp>
        <p:sp>
          <p:nvSpPr>
            <p:cNvPr id="15" name="Rectangle 14"/>
            <p:cNvSpPr/>
            <p:nvPr/>
          </p:nvSpPr>
          <p:spPr>
            <a:xfrm>
              <a:off x="296860" y="347916"/>
              <a:ext cx="3000396" cy="6447919"/>
            </a:xfrm>
            <a:prstGeom prst="rect">
              <a:avLst/>
            </a:prstGeom>
          </p:spPr>
          <p:txBody>
            <a:bodyPr wrap="square">
              <a:spAutoFit/>
            </a:bodyPr>
            <a:lstStyle/>
            <a:p>
              <a:r>
                <a:rPr lang="en-GB" sz="41300" dirty="0" smtClean="0">
                  <a:sym typeface="Wingdings"/>
                </a:rPr>
                <a:t></a:t>
              </a:r>
              <a:endParaRPr lang="en-GB" sz="6000" dirty="0"/>
            </a:p>
          </p:txBody>
        </p:sp>
      </p:grpSp>
      <p:grpSp>
        <p:nvGrpSpPr>
          <p:cNvPr id="8" name="Group 7"/>
          <p:cNvGrpSpPr/>
          <p:nvPr/>
        </p:nvGrpSpPr>
        <p:grpSpPr>
          <a:xfrm>
            <a:off x="1722170" y="29393"/>
            <a:ext cx="5685212" cy="1131486"/>
            <a:chOff x="1722170" y="29393"/>
            <a:chExt cx="5685212" cy="1131486"/>
          </a:xfrm>
        </p:grpSpPr>
        <p:pic>
          <p:nvPicPr>
            <p:cNvPr id="29"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9185" t="10725" r="52702" b="79328"/>
            <a:stretch/>
          </p:blipFill>
          <p:spPr bwMode="auto">
            <a:xfrm>
              <a:off x="1722170" y="29393"/>
              <a:ext cx="5685212" cy="11314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Rectangle 29"/>
            <p:cNvSpPr/>
            <p:nvPr/>
          </p:nvSpPr>
          <p:spPr>
            <a:xfrm>
              <a:off x="6555647" y="766261"/>
              <a:ext cx="851735"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918881307"/>
      </p:ext>
    </p:extLst>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spd="slow" advClick="0" advTm="1000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8" name="Group 87"/>
          <p:cNvGrpSpPr/>
          <p:nvPr/>
        </p:nvGrpSpPr>
        <p:grpSpPr>
          <a:xfrm>
            <a:off x="6155001" y="912862"/>
            <a:ext cx="2894845" cy="1177831"/>
            <a:chOff x="3906643" y="766261"/>
            <a:chExt cx="3552978" cy="1465863"/>
          </a:xfrm>
        </p:grpSpPr>
        <p:pic>
          <p:nvPicPr>
            <p:cNvPr id="8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9185" t="10725" r="63246" b="79328"/>
            <a:stretch/>
          </p:blipFill>
          <p:spPr bwMode="auto">
            <a:xfrm>
              <a:off x="3906643" y="1100638"/>
              <a:ext cx="3552978" cy="11314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0" name="Rectangle 89"/>
            <p:cNvSpPr/>
            <p:nvPr/>
          </p:nvSpPr>
          <p:spPr>
            <a:xfrm>
              <a:off x="6555647" y="766261"/>
              <a:ext cx="851735"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6" name="Rounded Rectangle 5"/>
          <p:cNvSpPr/>
          <p:nvPr/>
        </p:nvSpPr>
        <p:spPr bwMode="auto">
          <a:xfrm>
            <a:off x="0" y="2143116"/>
            <a:ext cx="6841998" cy="4500594"/>
          </a:xfrm>
          <a:prstGeom prst="roundRect">
            <a:avLst/>
          </a:prstGeom>
          <a:gradFill rotWithShape="1">
            <a:gsLst>
              <a:gs pos="0">
                <a:srgbClr val="FFDF79">
                  <a:tint val="62000"/>
                  <a:satMod val="180000"/>
                </a:srgbClr>
              </a:gs>
              <a:gs pos="65000">
                <a:srgbClr val="FFDF79">
                  <a:tint val="32000"/>
                  <a:satMod val="250000"/>
                </a:srgbClr>
              </a:gs>
              <a:gs pos="100000">
                <a:srgbClr val="FFDF79">
                  <a:tint val="23000"/>
                  <a:satMod val="300000"/>
                </a:srgbClr>
              </a:gs>
            </a:gsLst>
            <a:lin ang="16200000" scaled="0"/>
          </a:gradFill>
          <a:ln w="9525" cap="flat" cmpd="sng" algn="ctr">
            <a:solidFill>
              <a:srgbClr val="FFDF79"/>
            </a:solidFill>
            <a:prstDash val="solid"/>
            <a:headEnd type="none" w="med" len="med"/>
            <a:tailEnd type="none" w="med" len="med"/>
          </a:ln>
          <a:effectLst>
            <a:outerShdw blurRad="50800" dist="38100" dir="5400000" rotWithShape="0">
              <a:srgbClr val="000000">
                <a:alpha val="35000"/>
              </a:srgbClr>
            </a:outerShdw>
          </a:effectLst>
        </p:spPr>
        <p:txBody>
          <a:bodyPr vert="horz" wrap="squar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800" b="0" i="0" u="none" strike="noStrike" kern="1200" cap="none" spc="0" normalizeH="0" baseline="0" noProof="0" dirty="0" smtClean="0">
                <a:ln>
                  <a:noFill/>
                </a:ln>
                <a:solidFill>
                  <a:srgbClr val="FFFFFF"/>
                </a:solidFill>
                <a:effectLst/>
                <a:uLnTx/>
                <a:uFillTx/>
                <a:latin typeface="Arial" pitchFamily="34" charset="0"/>
                <a:ea typeface="ヒラギノ角ゴ Pro W3" pitchFamily="1" charset="-128"/>
                <a:cs typeface="+mn-cs"/>
              </a:rPr>
              <a:t> </a:t>
            </a:r>
            <a:endParaRPr kumimoji="0" lang="en-GB" sz="2400" b="0" i="0" u="none" strike="noStrike" kern="1200" cap="none" spc="0" normalizeH="0" baseline="0" noProof="0" dirty="0" smtClean="0">
              <a:ln>
                <a:noFill/>
              </a:ln>
              <a:solidFill>
                <a:srgbClr val="000000"/>
              </a:solidFill>
              <a:effectLst/>
              <a:uLnTx/>
              <a:uFillTx/>
              <a:latin typeface="Segoe"/>
              <a:ea typeface="ヒラギノ角ゴ Pro W3" pitchFamily="1" charset="-128"/>
              <a:cs typeface="+mn-cs"/>
            </a:endParaRPr>
          </a:p>
        </p:txBody>
      </p:sp>
      <p:sp>
        <p:nvSpPr>
          <p:cNvPr id="7" name="Rounded Rectangle 6"/>
          <p:cNvSpPr/>
          <p:nvPr/>
        </p:nvSpPr>
        <p:spPr bwMode="auto">
          <a:xfrm>
            <a:off x="562308" y="1086171"/>
            <a:ext cx="785818" cy="500066"/>
          </a:xfrm>
          <a:prstGeom prst="roundRect">
            <a:avLst/>
          </a:prstGeom>
          <a:gradFill rotWithShape="1">
            <a:gsLst>
              <a:gs pos="0">
                <a:srgbClr val="94D850">
                  <a:tint val="62000"/>
                  <a:satMod val="180000"/>
                </a:srgbClr>
              </a:gs>
              <a:gs pos="65000">
                <a:srgbClr val="94D850">
                  <a:tint val="32000"/>
                  <a:satMod val="250000"/>
                </a:srgbClr>
              </a:gs>
              <a:gs pos="100000">
                <a:srgbClr val="94D850">
                  <a:tint val="23000"/>
                  <a:satMod val="300000"/>
                </a:srgbClr>
              </a:gs>
            </a:gsLst>
            <a:lin ang="16200000" scaled="0"/>
          </a:gradFill>
          <a:ln w="9525" cap="flat" cmpd="sng" algn="ctr">
            <a:solidFill>
              <a:srgbClr val="94D850"/>
            </a:solidFill>
            <a:prstDash val="solid"/>
            <a:headEnd type="none" w="med" len="med"/>
            <a:tailEnd type="none" w="med" len="med"/>
          </a:ln>
          <a:effectLst>
            <a:outerShdw blurRad="50800" dist="38100" dir="5400000" rotWithShape="0">
              <a:srgbClr val="000000">
                <a:alpha val="35000"/>
              </a:srgbClr>
            </a:outerShdw>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000" b="0" i="0" u="none" strike="noStrike" kern="1200" cap="none" spc="0" normalizeH="0" baseline="0" noProof="0" dirty="0" smtClean="0">
                <a:ln>
                  <a:noFill/>
                </a:ln>
                <a:solidFill>
                  <a:srgbClr val="000000"/>
                </a:solidFill>
                <a:effectLst/>
                <a:uLnTx/>
                <a:uFillTx/>
                <a:latin typeface="Segoe"/>
                <a:ea typeface="ヒラギノ角ゴ Pro W3" pitchFamily="1" charset="-128"/>
                <a:cs typeface="+mn-cs"/>
              </a:rPr>
              <a:t>App</a:t>
            </a:r>
          </a:p>
        </p:txBody>
      </p:sp>
      <p:sp>
        <p:nvSpPr>
          <p:cNvPr id="8" name="TextBox 7"/>
          <p:cNvSpPr txBox="1"/>
          <p:nvPr/>
        </p:nvSpPr>
        <p:spPr>
          <a:xfrm>
            <a:off x="1348126" y="943295"/>
            <a:ext cx="789628" cy="800443"/>
          </a:xfrm>
          <a:prstGeom prst="rect">
            <a:avLst/>
          </a:prstGeom>
          <a:noFill/>
        </p:spPr>
        <p:txBody>
          <a:bodyPr wrap="none" rtlCol="0">
            <a:spAutoFit/>
          </a:bodyPr>
          <a:lstStyle/>
          <a:p>
            <a:pPr marL="0" marR="0" lvl="0" indent="0" algn="l" defTabSz="912813" rtl="0" eaLnBrk="1" fontAlgn="base" latinLnBrk="0" hangingPunct="1">
              <a:lnSpc>
                <a:spcPct val="100000"/>
              </a:lnSpc>
              <a:spcBef>
                <a:spcPct val="0"/>
              </a:spcBef>
              <a:spcAft>
                <a:spcPct val="0"/>
              </a:spcAft>
              <a:buClrTx/>
              <a:buSzTx/>
              <a:buFontTx/>
              <a:buNone/>
              <a:tabLst/>
              <a:defRPr/>
            </a:pPr>
            <a:r>
              <a:rPr kumimoji="0" lang="en-GB" sz="3200" b="0" i="0" u="none" strike="noStrike" kern="1200" cap="none" spc="0" normalizeH="0" baseline="0" noProof="0" dirty="0" smtClean="0">
                <a:ln>
                  <a:noFill/>
                </a:ln>
                <a:solidFill>
                  <a:srgbClr val="000000"/>
                </a:solidFill>
                <a:effectLst/>
                <a:uLnTx/>
                <a:uFillTx/>
                <a:latin typeface="Segoe"/>
                <a:ea typeface="+mn-ea"/>
                <a:cs typeface="+mn-cs"/>
              </a:rPr>
              <a:t>....</a:t>
            </a:r>
            <a:endParaRPr kumimoji="0" lang="en-GB" sz="2800" b="0" i="0" u="none" strike="noStrike" kern="1200" cap="none" spc="0" normalizeH="0" baseline="0" noProof="0" dirty="0">
              <a:ln>
                <a:noFill/>
              </a:ln>
              <a:solidFill>
                <a:srgbClr val="000000"/>
              </a:solidFill>
              <a:effectLst/>
              <a:uLnTx/>
              <a:uFillTx/>
              <a:latin typeface="Segoe"/>
              <a:ea typeface="+mn-ea"/>
              <a:cs typeface="+mn-cs"/>
            </a:endParaRPr>
          </a:p>
        </p:txBody>
      </p:sp>
      <p:sp>
        <p:nvSpPr>
          <p:cNvPr id="15" name="TextBox 14"/>
          <p:cNvSpPr txBox="1"/>
          <p:nvPr/>
        </p:nvSpPr>
        <p:spPr>
          <a:xfrm>
            <a:off x="637531" y="5664861"/>
            <a:ext cx="767518" cy="217130"/>
          </a:xfrm>
          <a:prstGeom prst="rect">
            <a:avLst/>
          </a:prstGeom>
        </p:spPr>
        <p:txBody>
          <a:bodyPr vert="horz" wrap="square" lIns="0" tIns="0" rIns="0" bIns="0" rtlCol="0">
            <a:spAutoFit/>
          </a:bodyPr>
          <a:lstStyle/>
          <a:p>
            <a:pPr marL="0" marR="0" lvl="0" indent="0" algn="ctr" defTabSz="914363" rtl="0" eaLnBrk="1" fontAlgn="auto" latinLnBrk="0" hangingPunct="1">
              <a:lnSpc>
                <a:spcPct val="90000"/>
              </a:lnSpc>
              <a:spcBef>
                <a:spcPct val="20000"/>
              </a:spcBef>
              <a:spcAft>
                <a:spcPts val="0"/>
              </a:spcAft>
              <a:buClrTx/>
              <a:buSzPct val="85000"/>
              <a:buFont typeface="Arial" pitchFamily="34" charset="0"/>
              <a:buNone/>
              <a:tabLst/>
              <a:defRPr/>
            </a:pPr>
            <a:endParaRPr kumimoji="0" lang="en-GB" sz="1800" b="1" i="0" u="none" strike="noStrike" kern="1200" cap="none" spc="0" normalizeH="0" baseline="0" noProof="0" dirty="0" smtClean="0">
              <a:ln>
                <a:noFill/>
              </a:ln>
              <a:solidFill>
                <a:srgbClr val="000000"/>
              </a:solidFill>
              <a:effectLst/>
              <a:uLnTx/>
              <a:uFillTx/>
              <a:latin typeface="Segoe"/>
              <a:ea typeface="+mn-ea"/>
              <a:cs typeface="+mn-cs"/>
            </a:endParaRPr>
          </a:p>
        </p:txBody>
      </p:sp>
      <p:grpSp>
        <p:nvGrpSpPr>
          <p:cNvPr id="66" name="Group 65"/>
          <p:cNvGrpSpPr/>
          <p:nvPr/>
        </p:nvGrpSpPr>
        <p:grpSpPr>
          <a:xfrm>
            <a:off x="412546" y="3286099"/>
            <a:ext cx="1852623" cy="1152226"/>
            <a:chOff x="928662" y="4214818"/>
            <a:chExt cx="1852623" cy="1152226"/>
          </a:xfrm>
        </p:grpSpPr>
        <p:graphicFrame>
          <p:nvGraphicFramePr>
            <p:cNvPr id="12" name="Diagram 11"/>
            <p:cNvGraphicFramePr/>
            <p:nvPr/>
          </p:nvGraphicFramePr>
          <p:xfrm>
            <a:off x="1071538" y="4786322"/>
            <a:ext cx="1456053" cy="58072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3" name="TextBox 12"/>
            <p:cNvSpPr txBox="1"/>
            <p:nvPr/>
          </p:nvSpPr>
          <p:spPr>
            <a:xfrm>
              <a:off x="928662" y="4214818"/>
              <a:ext cx="1852623" cy="553998"/>
            </a:xfrm>
            <a:prstGeom prst="rect">
              <a:avLst/>
            </a:prstGeom>
          </p:spPr>
          <p:txBody>
            <a:bodyPr vert="horz" wrap="square" lIns="0" tIns="0" rIns="0" bIns="0" rtlCol="0">
              <a:spAutoFit/>
            </a:bodyPr>
            <a:lstStyle/>
            <a:p>
              <a:pPr algn="ctr" defTabSz="914363" rtl="0">
                <a:lnSpc>
                  <a:spcPct val="90000"/>
                </a:lnSpc>
                <a:spcBef>
                  <a:spcPct val="20000"/>
                </a:spcBef>
                <a:buSzPct val="85000"/>
                <a:buFont typeface="Arial" pitchFamily="34" charset="0"/>
                <a:buNone/>
              </a:pPr>
              <a:r>
                <a:rPr lang="en-GB" sz="2000" kern="1200" dirty="0" smtClean="0">
                  <a:solidFill>
                    <a:srgbClr val="000000"/>
                  </a:solidFill>
                  <a:latin typeface="Segoe"/>
                  <a:ea typeface="+mn-ea"/>
                  <a:cs typeface="+mn-cs"/>
                </a:rPr>
                <a:t>Workflow Enactment</a:t>
              </a:r>
              <a:endParaRPr lang="en-GB" sz="2000" kern="1200" dirty="0">
                <a:solidFill>
                  <a:srgbClr val="000000"/>
                </a:solidFill>
                <a:latin typeface="Segoe"/>
                <a:ea typeface="+mn-ea"/>
                <a:cs typeface="+mn-cs"/>
              </a:endParaRPr>
            </a:p>
          </p:txBody>
        </p:sp>
      </p:grpSp>
      <p:cxnSp>
        <p:nvCxnSpPr>
          <p:cNvPr id="17" name="Straight Connector 16"/>
          <p:cNvCxnSpPr/>
          <p:nvPr/>
        </p:nvCxnSpPr>
        <p:spPr>
          <a:xfrm>
            <a:off x="562340" y="1729113"/>
            <a:ext cx="2143140" cy="1588"/>
          </a:xfrm>
          <a:prstGeom prst="line">
            <a:avLst/>
          </a:prstGeom>
          <a:ln>
            <a:prstDash val="sysDot"/>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095" y="1564439"/>
            <a:ext cx="514885" cy="338554"/>
          </a:xfrm>
          <a:prstGeom prst="rect">
            <a:avLst/>
          </a:prstGeom>
          <a:noFill/>
        </p:spPr>
        <p:txBody>
          <a:bodyPr wrap="none" rtlCol="0">
            <a:spAutoFit/>
          </a:bodyPr>
          <a:lstStyle/>
          <a:p>
            <a:pPr>
              <a:buNone/>
            </a:pPr>
            <a:r>
              <a:rPr lang="en-GB" sz="1600" dirty="0" smtClean="0">
                <a:latin typeface="Segoe"/>
              </a:rPr>
              <a:t>API</a:t>
            </a:r>
            <a:endParaRPr lang="en-GB" sz="1600" dirty="0">
              <a:latin typeface="Segoe"/>
            </a:endParaRPr>
          </a:p>
        </p:txBody>
      </p:sp>
      <p:pic>
        <p:nvPicPr>
          <p:cNvPr id="19" name="Picture 2"/>
          <p:cNvPicPr>
            <a:picLocks noChangeAspect="1" noChangeArrowheads="1"/>
          </p:cNvPicPr>
          <p:nvPr/>
        </p:nvPicPr>
        <p:blipFill>
          <a:blip r:embed="rId9" cstate="print"/>
          <a:srcRect/>
          <a:stretch>
            <a:fillRect/>
          </a:stretch>
        </p:blipFill>
        <p:spPr bwMode="auto">
          <a:xfrm>
            <a:off x="919530" y="157477"/>
            <a:ext cx="815895" cy="642917"/>
          </a:xfrm>
          <a:prstGeom prst="rect">
            <a:avLst/>
          </a:prstGeom>
          <a:noFill/>
          <a:ln w="9525">
            <a:noFill/>
            <a:miter lim="800000"/>
            <a:headEnd/>
            <a:tailEnd/>
          </a:ln>
        </p:spPr>
      </p:pic>
      <p:grpSp>
        <p:nvGrpSpPr>
          <p:cNvPr id="67" name="Group 66"/>
          <p:cNvGrpSpPr/>
          <p:nvPr/>
        </p:nvGrpSpPr>
        <p:grpSpPr>
          <a:xfrm>
            <a:off x="2627124" y="3357537"/>
            <a:ext cx="1834707" cy="1756801"/>
            <a:chOff x="3286116" y="3429000"/>
            <a:chExt cx="1834707" cy="1756801"/>
          </a:xfrm>
        </p:grpSpPr>
        <p:sp>
          <p:nvSpPr>
            <p:cNvPr id="16" name="TextBox 15"/>
            <p:cNvSpPr txBox="1"/>
            <p:nvPr/>
          </p:nvSpPr>
          <p:spPr>
            <a:xfrm>
              <a:off x="3286116" y="3429000"/>
              <a:ext cx="1834707" cy="553998"/>
            </a:xfrm>
            <a:prstGeom prst="rect">
              <a:avLst/>
            </a:prstGeom>
          </p:spPr>
          <p:txBody>
            <a:bodyPr vert="horz" wrap="square" lIns="0" tIns="0" rIns="0" bIns="0" rtlCol="0">
              <a:spAutoFit/>
            </a:bodyPr>
            <a:lstStyle/>
            <a:p>
              <a:pPr algn="ctr" defTabSz="914363" rtl="0">
                <a:lnSpc>
                  <a:spcPct val="90000"/>
                </a:lnSpc>
                <a:spcBef>
                  <a:spcPct val="20000"/>
                </a:spcBef>
                <a:buSzPct val="85000"/>
                <a:buFont typeface="Arial" pitchFamily="34" charset="0"/>
                <a:buNone/>
              </a:pPr>
              <a:r>
                <a:rPr lang="en-GB" sz="2000" kern="1200" dirty="0" smtClean="0">
                  <a:solidFill>
                    <a:srgbClr val="000000"/>
                  </a:solidFill>
                  <a:latin typeface="Segoe"/>
                  <a:ea typeface="+mn-ea"/>
                  <a:cs typeface="+mn-cs"/>
                </a:rPr>
                <a:t>Social Networking</a:t>
              </a:r>
              <a:endParaRPr lang="en-GB" sz="2000" kern="1200" dirty="0">
                <a:solidFill>
                  <a:srgbClr val="000000"/>
                </a:solidFill>
                <a:latin typeface="Segoe"/>
                <a:ea typeface="+mn-ea"/>
                <a:cs typeface="+mn-cs"/>
              </a:endParaRPr>
            </a:p>
          </p:txBody>
        </p:sp>
        <p:pic>
          <p:nvPicPr>
            <p:cNvPr id="22" name="Picture 2"/>
            <p:cNvPicPr>
              <a:picLocks noChangeAspect="1" noChangeArrowheads="1"/>
            </p:cNvPicPr>
            <p:nvPr/>
          </p:nvPicPr>
          <p:blipFill>
            <a:blip r:embed="rId10" cstate="print"/>
            <a:srcRect/>
            <a:stretch>
              <a:fillRect/>
            </a:stretch>
          </p:blipFill>
          <p:spPr bwMode="auto">
            <a:xfrm>
              <a:off x="3946945" y="4085588"/>
              <a:ext cx="569609" cy="470917"/>
            </a:xfrm>
            <a:prstGeom prst="rect">
              <a:avLst/>
            </a:prstGeom>
            <a:noFill/>
            <a:ln w="9525">
              <a:noFill/>
              <a:miter lim="800000"/>
              <a:headEnd/>
              <a:tailEnd/>
            </a:ln>
          </p:spPr>
        </p:pic>
        <p:pic>
          <p:nvPicPr>
            <p:cNvPr id="23" name="Picture 2"/>
            <p:cNvPicPr>
              <a:picLocks noChangeAspect="1" noChangeArrowheads="1"/>
            </p:cNvPicPr>
            <p:nvPr/>
          </p:nvPicPr>
          <p:blipFill>
            <a:blip r:embed="rId10" cstate="print"/>
            <a:srcRect/>
            <a:stretch>
              <a:fillRect/>
            </a:stretch>
          </p:blipFill>
          <p:spPr bwMode="auto">
            <a:xfrm>
              <a:off x="3357554" y="4714884"/>
              <a:ext cx="569609" cy="470917"/>
            </a:xfrm>
            <a:prstGeom prst="rect">
              <a:avLst/>
            </a:prstGeom>
            <a:noFill/>
            <a:ln w="9525">
              <a:noFill/>
              <a:miter lim="800000"/>
              <a:headEnd/>
              <a:tailEnd/>
            </a:ln>
          </p:spPr>
        </p:pic>
        <p:pic>
          <p:nvPicPr>
            <p:cNvPr id="24" name="Picture 2"/>
            <p:cNvPicPr>
              <a:picLocks noChangeAspect="1" noChangeArrowheads="1"/>
            </p:cNvPicPr>
            <p:nvPr/>
          </p:nvPicPr>
          <p:blipFill>
            <a:blip r:embed="rId10" cstate="print"/>
            <a:srcRect/>
            <a:stretch>
              <a:fillRect/>
            </a:stretch>
          </p:blipFill>
          <p:spPr bwMode="auto">
            <a:xfrm>
              <a:off x="4490268" y="4714884"/>
              <a:ext cx="569609" cy="470917"/>
            </a:xfrm>
            <a:prstGeom prst="rect">
              <a:avLst/>
            </a:prstGeom>
            <a:noFill/>
            <a:ln w="9525">
              <a:noFill/>
              <a:miter lim="800000"/>
              <a:headEnd/>
              <a:tailEnd/>
            </a:ln>
          </p:spPr>
        </p:pic>
        <p:cxnSp>
          <p:nvCxnSpPr>
            <p:cNvPr id="25" name="Straight Connector 24"/>
            <p:cNvCxnSpPr/>
            <p:nvPr/>
          </p:nvCxnSpPr>
          <p:spPr>
            <a:xfrm rot="10800000" flipV="1">
              <a:off x="3710704" y="4556504"/>
              <a:ext cx="316774" cy="158379"/>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4502860" y="4543913"/>
              <a:ext cx="158379" cy="183562"/>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3946945" y="5036062"/>
              <a:ext cx="513573" cy="1055"/>
            </a:xfrm>
            <a:prstGeom prst="line">
              <a:avLst/>
            </a:prstGeom>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769868" y="2500281"/>
            <a:ext cx="1217536" cy="276999"/>
          </a:xfrm>
          <a:prstGeom prst="rect">
            <a:avLst/>
          </a:prstGeom>
        </p:spPr>
        <p:txBody>
          <a:bodyPr vert="horz" wrap="square" lIns="0" tIns="0" rIns="0" bIns="0" rtlCol="0">
            <a:spAutoFit/>
          </a:bodyPr>
          <a:lstStyle/>
          <a:p>
            <a:pPr algn="ctr" defTabSz="914363" rtl="0">
              <a:lnSpc>
                <a:spcPct val="90000"/>
              </a:lnSpc>
              <a:spcBef>
                <a:spcPct val="20000"/>
              </a:spcBef>
              <a:buSzPct val="85000"/>
              <a:buFont typeface="Arial" pitchFamily="34" charset="0"/>
              <a:buNone/>
            </a:pPr>
            <a:r>
              <a:rPr lang="en-GB" sz="2000" kern="1200" dirty="0" smtClean="0">
                <a:solidFill>
                  <a:srgbClr val="000000"/>
                </a:solidFill>
                <a:latin typeface="Segoe"/>
                <a:ea typeface="+mn-ea"/>
                <a:cs typeface="+mn-cs"/>
              </a:rPr>
              <a:t>Security</a:t>
            </a:r>
            <a:endParaRPr lang="en-GB" sz="2000" kern="1200" dirty="0">
              <a:solidFill>
                <a:srgbClr val="000000"/>
              </a:solidFill>
              <a:latin typeface="Segoe"/>
              <a:ea typeface="+mn-ea"/>
              <a:cs typeface="+mn-cs"/>
            </a:endParaRPr>
          </a:p>
        </p:txBody>
      </p:sp>
      <p:pic>
        <p:nvPicPr>
          <p:cNvPr id="29" name="Picture 9" descr="C:\Users\Paul\AppData\Local\Microsoft\Windows\Temporary Internet Files\Content.IE5\4G0BFV0R\MCj04315340000[1].png"/>
          <p:cNvPicPr>
            <a:picLocks noChangeAspect="1" noChangeArrowheads="1"/>
          </p:cNvPicPr>
          <p:nvPr/>
        </p:nvPicPr>
        <p:blipFill>
          <a:blip r:embed="rId11" cstate="print"/>
          <a:srcRect/>
          <a:stretch>
            <a:fillRect/>
          </a:stretch>
        </p:blipFill>
        <p:spPr bwMode="auto">
          <a:xfrm>
            <a:off x="3055752" y="2428843"/>
            <a:ext cx="285752" cy="377587"/>
          </a:xfrm>
          <a:prstGeom prst="rect">
            <a:avLst/>
          </a:prstGeom>
          <a:noFill/>
        </p:spPr>
      </p:pic>
      <p:grpSp>
        <p:nvGrpSpPr>
          <p:cNvPr id="3" name="Group 67"/>
          <p:cNvGrpSpPr/>
          <p:nvPr/>
        </p:nvGrpSpPr>
        <p:grpSpPr>
          <a:xfrm>
            <a:off x="412546" y="5709287"/>
            <a:ext cx="1730108" cy="782769"/>
            <a:chOff x="2192088" y="4720066"/>
            <a:chExt cx="2238510" cy="1054913"/>
          </a:xfrm>
        </p:grpSpPr>
        <p:pic>
          <p:nvPicPr>
            <p:cNvPr id="39" name="Picture 2" descr="C:\Users\npw1\AppData\Local\Microsoft\Windows\Temporary Internet Files\Content.IE5\H3URL0NI\MCj04348450000[1].png"/>
            <p:cNvPicPr>
              <a:picLocks noChangeAspect="1" noChangeArrowheads="1"/>
            </p:cNvPicPr>
            <p:nvPr/>
          </p:nvPicPr>
          <p:blipFill>
            <a:blip r:embed="rId12" cstate="print"/>
            <a:srcRect/>
            <a:stretch>
              <a:fillRect/>
            </a:stretch>
          </p:blipFill>
          <p:spPr bwMode="auto">
            <a:xfrm>
              <a:off x="2192088" y="4720066"/>
              <a:ext cx="613017" cy="613017"/>
            </a:xfrm>
            <a:prstGeom prst="rect">
              <a:avLst/>
            </a:prstGeom>
            <a:noFill/>
          </p:spPr>
        </p:pic>
        <p:sp>
          <p:nvSpPr>
            <p:cNvPr id="40" name="TextBox 39"/>
            <p:cNvSpPr txBox="1"/>
            <p:nvPr/>
          </p:nvSpPr>
          <p:spPr>
            <a:xfrm>
              <a:off x="2561810" y="5401676"/>
              <a:ext cx="1868788" cy="373303"/>
            </a:xfrm>
            <a:prstGeom prst="rect">
              <a:avLst/>
            </a:prstGeom>
          </p:spPr>
          <p:txBody>
            <a:bodyPr vert="horz" wrap="square" lIns="0" tIns="0" rIns="0" bIns="0" rtlCol="0">
              <a:spAutoFit/>
            </a:bodyPr>
            <a:lstStyle/>
            <a:p>
              <a:pPr algn="l" defTabSz="914363" rtl="0">
                <a:lnSpc>
                  <a:spcPct val="90000"/>
                </a:lnSpc>
                <a:spcBef>
                  <a:spcPct val="20000"/>
                </a:spcBef>
                <a:buSzPct val="85000"/>
                <a:buFont typeface="Arial" pitchFamily="34" charset="0"/>
                <a:buNone/>
              </a:pPr>
              <a:r>
                <a:rPr lang="en-GB" sz="2000" kern="1200" dirty="0">
                  <a:solidFill>
                    <a:srgbClr val="000000"/>
                  </a:solidFill>
                  <a:latin typeface="Segoe"/>
                  <a:ea typeface="+mn-ea"/>
                  <a:cs typeface="+mn-cs"/>
                </a:rPr>
                <a:t>Processing</a:t>
              </a:r>
            </a:p>
          </p:txBody>
        </p:sp>
      </p:grpSp>
      <p:pic>
        <p:nvPicPr>
          <p:cNvPr id="43" name="Picture 2" descr="C:\Users\npw1\AppData\Local\Microsoft\Windows\Temporary Internet Files\Content.IE5\H3URL0NI\MCj04348450000[1].png"/>
          <p:cNvPicPr>
            <a:picLocks noChangeAspect="1" noChangeArrowheads="1"/>
          </p:cNvPicPr>
          <p:nvPr/>
        </p:nvPicPr>
        <p:blipFill>
          <a:blip r:embed="rId12" cstate="print"/>
          <a:srcRect/>
          <a:stretch>
            <a:fillRect/>
          </a:stretch>
        </p:blipFill>
        <p:spPr bwMode="auto">
          <a:xfrm>
            <a:off x="912612" y="5714991"/>
            <a:ext cx="473791" cy="454872"/>
          </a:xfrm>
          <a:prstGeom prst="rect">
            <a:avLst/>
          </a:prstGeom>
          <a:noFill/>
        </p:spPr>
      </p:pic>
      <p:pic>
        <p:nvPicPr>
          <p:cNvPr id="44" name="Picture 2" descr="C:\Users\npw1\AppData\Local\Microsoft\Windows\Temporary Internet Files\Content.IE5\H3URL0NI\MCj04348450000[1].png"/>
          <p:cNvPicPr>
            <a:picLocks noChangeAspect="1" noChangeArrowheads="1"/>
          </p:cNvPicPr>
          <p:nvPr/>
        </p:nvPicPr>
        <p:blipFill>
          <a:blip r:embed="rId12" cstate="print"/>
          <a:srcRect/>
          <a:stretch>
            <a:fillRect/>
          </a:stretch>
        </p:blipFill>
        <p:spPr bwMode="auto">
          <a:xfrm>
            <a:off x="1412678" y="5714991"/>
            <a:ext cx="473791" cy="454872"/>
          </a:xfrm>
          <a:prstGeom prst="rect">
            <a:avLst/>
          </a:prstGeom>
          <a:noFill/>
        </p:spPr>
      </p:pic>
      <p:pic>
        <p:nvPicPr>
          <p:cNvPr id="45" name="Picture 2" descr="C:\Users\npw1\AppData\Local\Microsoft\Windows\Temporary Internet Files\Content.IE5\H3URL0NI\MCj04348450000[1].png"/>
          <p:cNvPicPr>
            <a:picLocks noChangeAspect="1" noChangeArrowheads="1"/>
          </p:cNvPicPr>
          <p:nvPr/>
        </p:nvPicPr>
        <p:blipFill>
          <a:blip r:embed="rId12" cstate="print"/>
          <a:srcRect/>
          <a:stretch>
            <a:fillRect/>
          </a:stretch>
        </p:blipFill>
        <p:spPr bwMode="auto">
          <a:xfrm>
            <a:off x="1912744" y="5714991"/>
            <a:ext cx="473791" cy="454872"/>
          </a:xfrm>
          <a:prstGeom prst="rect">
            <a:avLst/>
          </a:prstGeom>
          <a:noFill/>
        </p:spPr>
      </p:pic>
      <p:sp>
        <p:nvSpPr>
          <p:cNvPr id="46" name="Can 45"/>
          <p:cNvSpPr/>
          <p:nvPr/>
        </p:nvSpPr>
        <p:spPr bwMode="auto">
          <a:xfrm>
            <a:off x="4071934" y="5786454"/>
            <a:ext cx="285752" cy="357190"/>
          </a:xfrm>
          <a:prstGeom prst="can">
            <a:avLst/>
          </a:prstGeom>
          <a:gradFill>
            <a:gsLst>
              <a:gs pos="0">
                <a:srgbClr val="8488C4"/>
              </a:gs>
              <a:gs pos="53000">
                <a:srgbClr val="D4DEFF"/>
              </a:gs>
              <a:gs pos="83000">
                <a:srgbClr val="D4DEFF"/>
              </a:gs>
              <a:gs pos="100000">
                <a:srgbClr val="96AB94"/>
              </a:gs>
            </a:gsLst>
            <a:lin ang="16200000" scaled="0"/>
          </a:gra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GB" sz="2300" b="0" i="0" u="none"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pitchFamily="34" charset="0"/>
              <a:ea typeface="+mn-ea"/>
              <a:cs typeface="+mn-cs"/>
            </a:endParaRPr>
          </a:p>
        </p:txBody>
      </p:sp>
      <p:cxnSp>
        <p:nvCxnSpPr>
          <p:cNvPr id="49" name="Straight Connector 48"/>
          <p:cNvCxnSpPr/>
          <p:nvPr/>
        </p:nvCxnSpPr>
        <p:spPr>
          <a:xfrm>
            <a:off x="0" y="3000372"/>
            <a:ext cx="6858016" cy="71438"/>
          </a:xfrm>
          <a:prstGeom prst="line">
            <a:avLst/>
          </a:prstGeom>
          <a:ln>
            <a:prstDash val="sysDot"/>
          </a:ln>
        </p:spPr>
        <p:style>
          <a:lnRef idx="1">
            <a:schemeClr val="accent1"/>
          </a:lnRef>
          <a:fillRef idx="0">
            <a:schemeClr val="accent1"/>
          </a:fillRef>
          <a:effectRef idx="0">
            <a:schemeClr val="accent1"/>
          </a:effectRef>
          <a:fontRef idx="minor">
            <a:schemeClr val="tx1"/>
          </a:fontRef>
        </p:style>
      </p:cxnSp>
      <p:sp>
        <p:nvSpPr>
          <p:cNvPr id="50" name="Can 49"/>
          <p:cNvSpPr/>
          <p:nvPr/>
        </p:nvSpPr>
        <p:spPr bwMode="auto">
          <a:xfrm>
            <a:off x="4500562" y="5786454"/>
            <a:ext cx="285752" cy="357190"/>
          </a:xfrm>
          <a:prstGeom prst="can">
            <a:avLst/>
          </a:prstGeom>
          <a:gradFill>
            <a:gsLst>
              <a:gs pos="0">
                <a:srgbClr val="8488C4"/>
              </a:gs>
              <a:gs pos="53000">
                <a:srgbClr val="D4DEFF"/>
              </a:gs>
              <a:gs pos="83000">
                <a:srgbClr val="D4DEFF"/>
              </a:gs>
              <a:gs pos="100000">
                <a:srgbClr val="96AB94"/>
              </a:gs>
            </a:gsLst>
            <a:lin ang="16200000" scaled="0"/>
          </a:gra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GB" sz="2300" b="0" i="0" u="none"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pitchFamily="34" charset="0"/>
              <a:ea typeface="+mn-ea"/>
              <a:cs typeface="+mn-cs"/>
            </a:endParaRPr>
          </a:p>
        </p:txBody>
      </p:sp>
      <p:sp>
        <p:nvSpPr>
          <p:cNvPr id="51" name="Can 50"/>
          <p:cNvSpPr/>
          <p:nvPr/>
        </p:nvSpPr>
        <p:spPr bwMode="auto">
          <a:xfrm>
            <a:off x="4929190" y="5786454"/>
            <a:ext cx="285752" cy="357190"/>
          </a:xfrm>
          <a:prstGeom prst="can">
            <a:avLst/>
          </a:prstGeom>
          <a:gradFill>
            <a:gsLst>
              <a:gs pos="0">
                <a:srgbClr val="8488C4"/>
              </a:gs>
              <a:gs pos="53000">
                <a:srgbClr val="D4DEFF"/>
              </a:gs>
              <a:gs pos="83000">
                <a:srgbClr val="D4DEFF"/>
              </a:gs>
              <a:gs pos="100000">
                <a:srgbClr val="96AB94"/>
              </a:gs>
            </a:gsLst>
            <a:lin ang="16200000" scaled="0"/>
          </a:gra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GB" sz="2300" b="0" i="0" u="none"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pitchFamily="34" charset="0"/>
              <a:ea typeface="+mn-ea"/>
              <a:cs typeface="+mn-cs"/>
            </a:endParaRPr>
          </a:p>
        </p:txBody>
      </p:sp>
      <p:sp>
        <p:nvSpPr>
          <p:cNvPr id="52" name="Can 51"/>
          <p:cNvSpPr/>
          <p:nvPr/>
        </p:nvSpPr>
        <p:spPr bwMode="auto">
          <a:xfrm>
            <a:off x="5357818" y="5786454"/>
            <a:ext cx="285752" cy="357190"/>
          </a:xfrm>
          <a:prstGeom prst="can">
            <a:avLst/>
          </a:prstGeom>
          <a:gradFill>
            <a:gsLst>
              <a:gs pos="0">
                <a:srgbClr val="8488C4"/>
              </a:gs>
              <a:gs pos="53000">
                <a:srgbClr val="D4DEFF"/>
              </a:gs>
              <a:gs pos="83000">
                <a:srgbClr val="D4DEFF"/>
              </a:gs>
              <a:gs pos="100000">
                <a:srgbClr val="96AB94"/>
              </a:gs>
            </a:gsLst>
            <a:lin ang="16200000" scaled="0"/>
          </a:gra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GB" sz="2300" b="0" i="0" u="none"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pitchFamily="34" charset="0"/>
              <a:ea typeface="+mn-ea"/>
              <a:cs typeface="+mn-cs"/>
            </a:endParaRPr>
          </a:p>
        </p:txBody>
      </p:sp>
      <p:sp>
        <p:nvSpPr>
          <p:cNvPr id="53" name="TextBox 52"/>
          <p:cNvSpPr txBox="1"/>
          <p:nvPr/>
        </p:nvSpPr>
        <p:spPr>
          <a:xfrm>
            <a:off x="4429124" y="6215082"/>
            <a:ext cx="1000132" cy="285752"/>
          </a:xfrm>
          <a:prstGeom prst="rect">
            <a:avLst/>
          </a:prstGeom>
        </p:spPr>
        <p:txBody>
          <a:bodyPr vert="horz" wrap="square" lIns="0" tIns="0" rIns="0" bIns="0" rtlCol="0">
            <a:spAutoFit/>
          </a:bodyPr>
          <a:lstStyle/>
          <a:p>
            <a:pPr algn="l" defTabSz="914363" rtl="0">
              <a:lnSpc>
                <a:spcPct val="90000"/>
              </a:lnSpc>
              <a:spcBef>
                <a:spcPct val="20000"/>
              </a:spcBef>
              <a:buSzPct val="85000"/>
              <a:buFont typeface="Arial" pitchFamily="34" charset="0"/>
              <a:buNone/>
            </a:pPr>
            <a:r>
              <a:rPr lang="en-GB" sz="2000" kern="1200" dirty="0" smtClean="0">
                <a:solidFill>
                  <a:srgbClr val="000000"/>
                </a:solidFill>
                <a:latin typeface="Segoe"/>
                <a:ea typeface="+mn-ea"/>
                <a:cs typeface="+mn-cs"/>
              </a:rPr>
              <a:t>Storage</a:t>
            </a:r>
            <a:endParaRPr lang="en-GB" sz="2000" kern="1200" dirty="0">
              <a:solidFill>
                <a:srgbClr val="000000"/>
              </a:solidFill>
              <a:latin typeface="Segoe"/>
              <a:ea typeface="+mn-ea"/>
              <a:cs typeface="+mn-cs"/>
            </a:endParaRPr>
          </a:p>
        </p:txBody>
      </p:sp>
      <p:sp>
        <p:nvSpPr>
          <p:cNvPr id="54" name="Rounded Rectangle 53"/>
          <p:cNvSpPr/>
          <p:nvPr/>
        </p:nvSpPr>
        <p:spPr bwMode="auto">
          <a:xfrm>
            <a:off x="1919630" y="1086171"/>
            <a:ext cx="785818" cy="500066"/>
          </a:xfrm>
          <a:prstGeom prst="roundRect">
            <a:avLst/>
          </a:prstGeom>
          <a:gradFill rotWithShape="1">
            <a:gsLst>
              <a:gs pos="0">
                <a:srgbClr val="94D850">
                  <a:tint val="62000"/>
                  <a:satMod val="180000"/>
                </a:srgbClr>
              </a:gs>
              <a:gs pos="65000">
                <a:srgbClr val="94D850">
                  <a:tint val="32000"/>
                  <a:satMod val="250000"/>
                </a:srgbClr>
              </a:gs>
              <a:gs pos="100000">
                <a:srgbClr val="94D850">
                  <a:tint val="23000"/>
                  <a:satMod val="300000"/>
                </a:srgbClr>
              </a:gs>
            </a:gsLst>
            <a:lin ang="16200000" scaled="0"/>
          </a:gradFill>
          <a:ln w="9525" cap="flat" cmpd="sng" algn="ctr">
            <a:solidFill>
              <a:srgbClr val="94D850"/>
            </a:solidFill>
            <a:prstDash val="solid"/>
            <a:headEnd type="none" w="med" len="med"/>
            <a:tailEnd type="none" w="med" len="med"/>
          </a:ln>
          <a:effectLst>
            <a:outerShdw blurRad="50800" dist="38100" dir="5400000" rotWithShape="0">
              <a:srgbClr val="000000">
                <a:alpha val="35000"/>
              </a:srgbClr>
            </a:outerShdw>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000" b="0" i="0" u="none" strike="noStrike" kern="1200" cap="none" spc="0" normalizeH="0" baseline="0" noProof="0" dirty="0" smtClean="0">
                <a:ln>
                  <a:noFill/>
                </a:ln>
                <a:solidFill>
                  <a:srgbClr val="000000"/>
                </a:solidFill>
                <a:effectLst/>
                <a:uLnTx/>
                <a:uFillTx/>
                <a:latin typeface="Segoe"/>
                <a:ea typeface="ヒラギノ角ゴ Pro W3" pitchFamily="1" charset="-128"/>
                <a:cs typeface="+mn-cs"/>
              </a:rPr>
              <a:t>App</a:t>
            </a:r>
          </a:p>
        </p:txBody>
      </p:sp>
      <p:pic>
        <p:nvPicPr>
          <p:cNvPr id="69" name="Picture 2"/>
          <p:cNvPicPr>
            <a:picLocks noChangeAspect="1" noChangeArrowheads="1"/>
          </p:cNvPicPr>
          <p:nvPr/>
        </p:nvPicPr>
        <p:blipFill>
          <a:blip r:embed="rId9" cstate="print"/>
          <a:srcRect/>
          <a:stretch>
            <a:fillRect/>
          </a:stretch>
        </p:blipFill>
        <p:spPr bwMode="auto">
          <a:xfrm>
            <a:off x="3786182" y="214290"/>
            <a:ext cx="815895" cy="642917"/>
          </a:xfrm>
          <a:prstGeom prst="rect">
            <a:avLst/>
          </a:prstGeom>
          <a:noFill/>
          <a:ln w="9525">
            <a:noFill/>
            <a:miter lim="800000"/>
            <a:headEnd/>
            <a:tailEnd/>
          </a:ln>
        </p:spPr>
      </p:pic>
      <p:pic>
        <p:nvPicPr>
          <p:cNvPr id="70" name="Picture 2"/>
          <p:cNvPicPr>
            <a:picLocks noChangeAspect="1" noChangeArrowheads="1"/>
          </p:cNvPicPr>
          <p:nvPr/>
        </p:nvPicPr>
        <p:blipFill>
          <a:blip r:embed="rId9" cstate="print"/>
          <a:srcRect/>
          <a:stretch>
            <a:fillRect/>
          </a:stretch>
        </p:blipFill>
        <p:spPr bwMode="auto">
          <a:xfrm>
            <a:off x="5286380" y="285728"/>
            <a:ext cx="815895" cy="642917"/>
          </a:xfrm>
          <a:prstGeom prst="rect">
            <a:avLst/>
          </a:prstGeom>
          <a:noFill/>
          <a:ln w="9525">
            <a:noFill/>
            <a:miter lim="800000"/>
            <a:headEnd/>
            <a:tailEnd/>
          </a:ln>
        </p:spPr>
      </p:pic>
      <p:cxnSp>
        <p:nvCxnSpPr>
          <p:cNvPr id="73" name="Straight Connector 72"/>
          <p:cNvCxnSpPr/>
          <p:nvPr/>
        </p:nvCxnSpPr>
        <p:spPr>
          <a:xfrm rot="5400000">
            <a:off x="1527547" y="1978352"/>
            <a:ext cx="357190" cy="1588"/>
          </a:xfrm>
          <a:prstGeom prst="line">
            <a:avLst/>
          </a:prstGeom>
          <a:ln w="31750" cmpd="sng"/>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5400000">
            <a:off x="4857752" y="1428736"/>
            <a:ext cx="1143008" cy="285752"/>
          </a:xfrm>
          <a:prstGeom prst="line">
            <a:avLst/>
          </a:prstGeom>
          <a:ln w="31750" cmpd="sng"/>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16200000" flipH="1">
            <a:off x="1705348" y="728981"/>
            <a:ext cx="357190" cy="357190"/>
          </a:xfrm>
          <a:prstGeom prst="line">
            <a:avLst/>
          </a:prstGeom>
          <a:ln w="31750" cmpd="sng"/>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3750463" y="1535893"/>
            <a:ext cx="1214446" cy="1588"/>
          </a:xfrm>
          <a:prstGeom prst="line">
            <a:avLst/>
          </a:prstGeom>
          <a:ln w="31750" cmpd="sng"/>
        </p:spPr>
        <p:style>
          <a:lnRef idx="1">
            <a:schemeClr val="accent1"/>
          </a:lnRef>
          <a:fillRef idx="0">
            <a:schemeClr val="accent1"/>
          </a:fillRef>
          <a:effectRef idx="0">
            <a:schemeClr val="accent1"/>
          </a:effectRef>
          <a:fontRef idx="minor">
            <a:schemeClr val="tx1"/>
          </a:fontRef>
        </p:style>
      </p:cxnSp>
      <p:grpSp>
        <p:nvGrpSpPr>
          <p:cNvPr id="63" name="Group 62"/>
          <p:cNvGrpSpPr/>
          <p:nvPr/>
        </p:nvGrpSpPr>
        <p:grpSpPr>
          <a:xfrm>
            <a:off x="341108" y="4786297"/>
            <a:ext cx="2143140" cy="574958"/>
            <a:chOff x="5715008" y="1142984"/>
            <a:chExt cx="2143140" cy="574958"/>
          </a:xfrm>
        </p:grpSpPr>
        <p:grpSp>
          <p:nvGrpSpPr>
            <p:cNvPr id="4" name="Group 56"/>
            <p:cNvGrpSpPr/>
            <p:nvPr/>
          </p:nvGrpSpPr>
          <p:grpSpPr>
            <a:xfrm>
              <a:off x="5857884" y="1500174"/>
              <a:ext cx="362946" cy="217768"/>
              <a:chOff x="38427" y="0"/>
              <a:chExt cx="362946" cy="217768"/>
            </a:xfrm>
            <a:scene3d>
              <a:camera prst="orthographicFront" fov="0">
                <a:rot lat="0" lon="0" rev="0"/>
              </a:camera>
              <a:lightRig rig="glow" dir="t">
                <a:rot lat="0" lon="0" rev="6360000"/>
              </a:lightRig>
            </a:scene3d>
          </p:grpSpPr>
          <p:sp>
            <p:nvSpPr>
              <p:cNvPr id="58" name="Rounded Rectangle 57"/>
              <p:cNvSpPr/>
              <p:nvPr/>
            </p:nvSpPr>
            <p:spPr>
              <a:xfrm>
                <a:off x="38427" y="0"/>
                <a:ext cx="362946" cy="217768"/>
              </a:xfrm>
              <a:prstGeom prst="roundRect">
                <a:avLst>
                  <a:gd name="adj" fmla="val 10000"/>
                </a:avLst>
              </a:prstGeom>
              <a:gradFill rotWithShape="1">
                <a:gsLst>
                  <a:gs pos="0">
                    <a:srgbClr val="5782B5">
                      <a:shade val="15000"/>
                      <a:satMod val="180000"/>
                    </a:srgbClr>
                  </a:gs>
                  <a:gs pos="50000">
                    <a:srgbClr val="5782B5">
                      <a:shade val="45000"/>
                      <a:satMod val="170000"/>
                    </a:srgbClr>
                  </a:gs>
                  <a:gs pos="70000">
                    <a:srgbClr val="5782B5">
                      <a:tint val="99000"/>
                      <a:shade val="65000"/>
                      <a:satMod val="155000"/>
                    </a:srgbClr>
                  </a:gs>
                  <a:gs pos="100000">
                    <a:srgbClr val="5782B5">
                      <a:tint val="95500"/>
                      <a:shade val="100000"/>
                      <a:satMod val="155000"/>
                    </a:srgbClr>
                  </a:gs>
                </a:gsLst>
                <a:lin ang="16200000" scaled="0"/>
              </a:gradFill>
              <a:ln>
                <a:noFill/>
              </a:ln>
              <a:effectLst>
                <a:outerShdw blurRad="63500" dist="38100" dir="5400000" rotWithShape="0">
                  <a:srgbClr val="000000">
                    <a:alpha val="45000"/>
                  </a:srgbClr>
                </a:outerShdw>
              </a:effectLst>
              <a:sp3d contourW="1000" prstMaterial="flat">
                <a:bevelT w="95250" h="101600"/>
                <a:contourClr>
                  <a:srgbClr val="5782B5">
                    <a:satMod val="300000"/>
                  </a:srgbClr>
                </a:contourClr>
              </a:sp3d>
            </p:spPr>
            <p:style>
              <a:lnRef idx="0">
                <a:schemeClr val="accent2"/>
              </a:lnRef>
              <a:fillRef idx="3">
                <a:schemeClr val="accent2"/>
              </a:fillRef>
              <a:effectRef idx="3">
                <a:schemeClr val="accent2"/>
              </a:effectRef>
              <a:fontRef idx="minor">
                <a:schemeClr val="lt1"/>
              </a:fontRef>
            </p:style>
          </p:sp>
          <p:sp>
            <p:nvSpPr>
              <p:cNvPr id="59" name="Rounded Rectangle 4"/>
              <p:cNvSpPr/>
              <p:nvPr/>
            </p:nvSpPr>
            <p:spPr>
              <a:xfrm>
                <a:off x="44805" y="6378"/>
                <a:ext cx="350190" cy="20501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GB" sz="900" kern="1200" dirty="0" smtClean="0">
                    <a:solidFill>
                      <a:srgbClr val="FFFFFF"/>
                    </a:solidFill>
                    <a:latin typeface="Segoe"/>
                    <a:ea typeface="+mn-ea"/>
                    <a:cs typeface="+mn-cs"/>
                  </a:rPr>
                  <a:t> </a:t>
                </a:r>
                <a:endParaRPr lang="en-GB" sz="900" kern="1200" dirty="0">
                  <a:solidFill>
                    <a:srgbClr val="FFFFFF"/>
                  </a:solidFill>
                  <a:latin typeface="Segoe"/>
                  <a:ea typeface="+mn-ea"/>
                  <a:cs typeface="+mn-cs"/>
                </a:endParaRPr>
              </a:p>
            </p:txBody>
          </p:sp>
        </p:grpSp>
        <p:grpSp>
          <p:nvGrpSpPr>
            <p:cNvPr id="5" name="Group 59"/>
            <p:cNvGrpSpPr/>
            <p:nvPr/>
          </p:nvGrpSpPr>
          <p:grpSpPr>
            <a:xfrm>
              <a:off x="6357950" y="1500174"/>
              <a:ext cx="362946" cy="217768"/>
              <a:chOff x="38427" y="0"/>
              <a:chExt cx="362946" cy="217768"/>
            </a:xfrm>
            <a:scene3d>
              <a:camera prst="orthographicFront" fov="0">
                <a:rot lat="0" lon="0" rev="0"/>
              </a:camera>
              <a:lightRig rig="glow" dir="t">
                <a:rot lat="0" lon="0" rev="6360000"/>
              </a:lightRig>
            </a:scene3d>
          </p:grpSpPr>
          <p:sp>
            <p:nvSpPr>
              <p:cNvPr id="61" name="Rounded Rectangle 60"/>
              <p:cNvSpPr/>
              <p:nvPr/>
            </p:nvSpPr>
            <p:spPr>
              <a:xfrm>
                <a:off x="38427" y="0"/>
                <a:ext cx="362946" cy="217768"/>
              </a:xfrm>
              <a:prstGeom prst="roundRect">
                <a:avLst>
                  <a:gd name="adj" fmla="val 10000"/>
                </a:avLst>
              </a:prstGeom>
              <a:gradFill rotWithShape="1">
                <a:gsLst>
                  <a:gs pos="0">
                    <a:srgbClr val="5782B5">
                      <a:shade val="15000"/>
                      <a:satMod val="180000"/>
                    </a:srgbClr>
                  </a:gs>
                  <a:gs pos="50000">
                    <a:srgbClr val="5782B5">
                      <a:shade val="45000"/>
                      <a:satMod val="170000"/>
                    </a:srgbClr>
                  </a:gs>
                  <a:gs pos="70000">
                    <a:srgbClr val="5782B5">
                      <a:tint val="99000"/>
                      <a:shade val="65000"/>
                      <a:satMod val="155000"/>
                    </a:srgbClr>
                  </a:gs>
                  <a:gs pos="100000">
                    <a:srgbClr val="5782B5">
                      <a:tint val="95500"/>
                      <a:shade val="100000"/>
                      <a:satMod val="155000"/>
                    </a:srgbClr>
                  </a:gs>
                </a:gsLst>
                <a:lin ang="16200000" scaled="0"/>
              </a:gradFill>
              <a:ln>
                <a:noFill/>
              </a:ln>
              <a:effectLst>
                <a:outerShdw blurRad="63500" dist="38100" dir="5400000" rotWithShape="0">
                  <a:srgbClr val="000000">
                    <a:alpha val="45000"/>
                  </a:srgbClr>
                </a:outerShdw>
              </a:effectLst>
              <a:sp3d contourW="1000" prstMaterial="flat">
                <a:bevelT w="95250" h="101600"/>
                <a:contourClr>
                  <a:srgbClr val="5782B5">
                    <a:satMod val="300000"/>
                  </a:srgbClr>
                </a:contourClr>
              </a:sp3d>
            </p:spPr>
            <p:style>
              <a:lnRef idx="0">
                <a:schemeClr val="accent2"/>
              </a:lnRef>
              <a:fillRef idx="3">
                <a:schemeClr val="accent2"/>
              </a:fillRef>
              <a:effectRef idx="3">
                <a:schemeClr val="accent2"/>
              </a:effectRef>
              <a:fontRef idx="minor">
                <a:schemeClr val="lt1"/>
              </a:fontRef>
            </p:style>
          </p:sp>
          <p:sp>
            <p:nvSpPr>
              <p:cNvPr id="62" name="Rounded Rectangle 4"/>
              <p:cNvSpPr/>
              <p:nvPr/>
            </p:nvSpPr>
            <p:spPr>
              <a:xfrm>
                <a:off x="44805" y="6378"/>
                <a:ext cx="350190" cy="20501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GB" sz="900" kern="1200" dirty="0" smtClean="0">
                    <a:solidFill>
                      <a:srgbClr val="FFFFFF"/>
                    </a:solidFill>
                    <a:latin typeface="Segoe"/>
                    <a:ea typeface="+mn-ea"/>
                    <a:cs typeface="+mn-cs"/>
                  </a:rPr>
                  <a:t> </a:t>
                </a:r>
                <a:endParaRPr lang="en-GB" sz="900" kern="1200" dirty="0">
                  <a:solidFill>
                    <a:srgbClr val="FFFFFF"/>
                  </a:solidFill>
                  <a:latin typeface="Segoe"/>
                  <a:ea typeface="+mn-ea"/>
                  <a:cs typeface="+mn-cs"/>
                </a:endParaRPr>
              </a:p>
            </p:txBody>
          </p:sp>
        </p:grpSp>
        <p:grpSp>
          <p:nvGrpSpPr>
            <p:cNvPr id="9" name="Group 62"/>
            <p:cNvGrpSpPr/>
            <p:nvPr/>
          </p:nvGrpSpPr>
          <p:grpSpPr>
            <a:xfrm>
              <a:off x="6858016" y="1500174"/>
              <a:ext cx="362946" cy="217768"/>
              <a:chOff x="38427" y="0"/>
              <a:chExt cx="362946" cy="217768"/>
            </a:xfrm>
            <a:scene3d>
              <a:camera prst="orthographicFront" fov="0">
                <a:rot lat="0" lon="0" rev="0"/>
              </a:camera>
              <a:lightRig rig="glow" dir="t">
                <a:rot lat="0" lon="0" rev="6360000"/>
              </a:lightRig>
            </a:scene3d>
          </p:grpSpPr>
          <p:sp>
            <p:nvSpPr>
              <p:cNvPr id="64" name="Rounded Rectangle 63"/>
              <p:cNvSpPr/>
              <p:nvPr/>
            </p:nvSpPr>
            <p:spPr>
              <a:xfrm>
                <a:off x="38427" y="0"/>
                <a:ext cx="362946" cy="217768"/>
              </a:xfrm>
              <a:prstGeom prst="roundRect">
                <a:avLst>
                  <a:gd name="adj" fmla="val 10000"/>
                </a:avLst>
              </a:prstGeom>
              <a:gradFill rotWithShape="1">
                <a:gsLst>
                  <a:gs pos="0">
                    <a:srgbClr val="5782B5">
                      <a:shade val="15000"/>
                      <a:satMod val="180000"/>
                    </a:srgbClr>
                  </a:gs>
                  <a:gs pos="50000">
                    <a:srgbClr val="5782B5">
                      <a:shade val="45000"/>
                      <a:satMod val="170000"/>
                    </a:srgbClr>
                  </a:gs>
                  <a:gs pos="70000">
                    <a:srgbClr val="5782B5">
                      <a:tint val="99000"/>
                      <a:shade val="65000"/>
                      <a:satMod val="155000"/>
                    </a:srgbClr>
                  </a:gs>
                  <a:gs pos="100000">
                    <a:srgbClr val="5782B5">
                      <a:tint val="95500"/>
                      <a:shade val="100000"/>
                      <a:satMod val="155000"/>
                    </a:srgbClr>
                  </a:gs>
                </a:gsLst>
                <a:lin ang="16200000" scaled="0"/>
              </a:gradFill>
              <a:ln>
                <a:noFill/>
              </a:ln>
              <a:effectLst>
                <a:outerShdw blurRad="63500" dist="38100" dir="5400000" rotWithShape="0">
                  <a:srgbClr val="000000">
                    <a:alpha val="45000"/>
                  </a:srgbClr>
                </a:outerShdw>
              </a:effectLst>
              <a:sp3d contourW="1000" prstMaterial="flat">
                <a:bevelT w="95250" h="101600"/>
                <a:contourClr>
                  <a:srgbClr val="5782B5">
                    <a:satMod val="300000"/>
                  </a:srgbClr>
                </a:contourClr>
              </a:sp3d>
            </p:spPr>
            <p:style>
              <a:lnRef idx="0">
                <a:schemeClr val="accent2"/>
              </a:lnRef>
              <a:fillRef idx="3">
                <a:schemeClr val="accent2"/>
              </a:fillRef>
              <a:effectRef idx="3">
                <a:schemeClr val="accent2"/>
              </a:effectRef>
              <a:fontRef idx="minor">
                <a:schemeClr val="lt1"/>
              </a:fontRef>
            </p:style>
          </p:sp>
          <p:sp>
            <p:nvSpPr>
              <p:cNvPr id="65" name="Rounded Rectangle 4"/>
              <p:cNvSpPr/>
              <p:nvPr/>
            </p:nvSpPr>
            <p:spPr>
              <a:xfrm>
                <a:off x="44805" y="6378"/>
                <a:ext cx="350190" cy="20501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GB" sz="900" kern="1200" dirty="0" smtClean="0">
                    <a:solidFill>
                      <a:srgbClr val="FFFFFF"/>
                    </a:solidFill>
                    <a:latin typeface="Segoe"/>
                    <a:ea typeface="+mn-ea"/>
                    <a:cs typeface="+mn-cs"/>
                  </a:rPr>
                  <a:t> </a:t>
                </a:r>
                <a:endParaRPr lang="en-GB" sz="900" kern="1200" dirty="0">
                  <a:solidFill>
                    <a:srgbClr val="FFFFFF"/>
                  </a:solidFill>
                  <a:latin typeface="Segoe"/>
                  <a:ea typeface="+mn-ea"/>
                  <a:cs typeface="+mn-cs"/>
                </a:endParaRPr>
              </a:p>
            </p:txBody>
          </p:sp>
        </p:grpSp>
        <p:sp>
          <p:nvSpPr>
            <p:cNvPr id="71" name="TextBox 70"/>
            <p:cNvSpPr txBox="1"/>
            <p:nvPr/>
          </p:nvSpPr>
          <p:spPr>
            <a:xfrm>
              <a:off x="5715008" y="1142984"/>
              <a:ext cx="2143140" cy="276999"/>
            </a:xfrm>
            <a:prstGeom prst="rect">
              <a:avLst/>
            </a:prstGeom>
          </p:spPr>
          <p:txBody>
            <a:bodyPr vert="horz" wrap="square" lIns="0" tIns="0" rIns="0" bIns="0" rtlCol="0">
              <a:spAutoFit/>
            </a:bodyPr>
            <a:lstStyle/>
            <a:p>
              <a:pPr algn="ctr" defTabSz="914363" rtl="0">
                <a:lnSpc>
                  <a:spcPct val="90000"/>
                </a:lnSpc>
                <a:spcBef>
                  <a:spcPct val="20000"/>
                </a:spcBef>
                <a:buSzPct val="85000"/>
                <a:buFont typeface="Arial" pitchFamily="34" charset="0"/>
                <a:buNone/>
              </a:pPr>
              <a:r>
                <a:rPr lang="en-GB" sz="2000" kern="1200" dirty="0" smtClean="0">
                  <a:solidFill>
                    <a:srgbClr val="000000"/>
                  </a:solidFill>
                  <a:latin typeface="Segoe"/>
                  <a:ea typeface="+mn-ea"/>
                  <a:cs typeface="+mn-cs"/>
                </a:rPr>
                <a:t>Analysis Services</a:t>
              </a:r>
              <a:endParaRPr lang="en-GB" sz="2000" kern="1200" dirty="0">
                <a:solidFill>
                  <a:srgbClr val="000000"/>
                </a:solidFill>
                <a:latin typeface="Segoe"/>
                <a:ea typeface="+mn-ea"/>
                <a:cs typeface="+mn-cs"/>
              </a:endParaRPr>
            </a:p>
          </p:txBody>
        </p:sp>
        <p:grpSp>
          <p:nvGrpSpPr>
            <p:cNvPr id="10" name="Group 81"/>
            <p:cNvGrpSpPr/>
            <p:nvPr/>
          </p:nvGrpSpPr>
          <p:grpSpPr>
            <a:xfrm>
              <a:off x="7358082" y="1500174"/>
              <a:ext cx="362946" cy="217768"/>
              <a:chOff x="38427" y="0"/>
              <a:chExt cx="362946" cy="217768"/>
            </a:xfrm>
            <a:scene3d>
              <a:camera prst="orthographicFront" fov="0">
                <a:rot lat="0" lon="0" rev="0"/>
              </a:camera>
              <a:lightRig rig="glow" dir="t">
                <a:rot lat="0" lon="0" rev="6360000"/>
              </a:lightRig>
            </a:scene3d>
          </p:grpSpPr>
          <p:sp>
            <p:nvSpPr>
              <p:cNvPr id="83" name="Rounded Rectangle 82"/>
              <p:cNvSpPr/>
              <p:nvPr/>
            </p:nvSpPr>
            <p:spPr>
              <a:xfrm>
                <a:off x="38427" y="0"/>
                <a:ext cx="362946" cy="217768"/>
              </a:xfrm>
              <a:prstGeom prst="roundRect">
                <a:avLst>
                  <a:gd name="adj" fmla="val 10000"/>
                </a:avLst>
              </a:prstGeom>
              <a:gradFill rotWithShape="1">
                <a:gsLst>
                  <a:gs pos="0">
                    <a:srgbClr val="5782B5">
                      <a:shade val="15000"/>
                      <a:satMod val="180000"/>
                    </a:srgbClr>
                  </a:gs>
                  <a:gs pos="50000">
                    <a:srgbClr val="5782B5">
                      <a:shade val="45000"/>
                      <a:satMod val="170000"/>
                    </a:srgbClr>
                  </a:gs>
                  <a:gs pos="70000">
                    <a:srgbClr val="5782B5">
                      <a:tint val="99000"/>
                      <a:shade val="65000"/>
                      <a:satMod val="155000"/>
                    </a:srgbClr>
                  </a:gs>
                  <a:gs pos="100000">
                    <a:srgbClr val="5782B5">
                      <a:tint val="95500"/>
                      <a:shade val="100000"/>
                      <a:satMod val="155000"/>
                    </a:srgbClr>
                  </a:gs>
                </a:gsLst>
                <a:lin ang="16200000" scaled="0"/>
              </a:gradFill>
              <a:ln>
                <a:noFill/>
              </a:ln>
              <a:effectLst>
                <a:outerShdw blurRad="63500" dist="38100" dir="5400000" rotWithShape="0">
                  <a:srgbClr val="000000">
                    <a:alpha val="45000"/>
                  </a:srgbClr>
                </a:outerShdw>
              </a:effectLst>
              <a:sp3d contourW="1000" prstMaterial="flat">
                <a:bevelT w="95250" h="101600"/>
                <a:contourClr>
                  <a:srgbClr val="5782B5">
                    <a:satMod val="300000"/>
                  </a:srgbClr>
                </a:contourClr>
              </a:sp3d>
            </p:spPr>
            <p:style>
              <a:lnRef idx="0">
                <a:schemeClr val="accent2"/>
              </a:lnRef>
              <a:fillRef idx="3">
                <a:schemeClr val="accent2"/>
              </a:fillRef>
              <a:effectRef idx="3">
                <a:schemeClr val="accent2"/>
              </a:effectRef>
              <a:fontRef idx="minor">
                <a:schemeClr val="lt1"/>
              </a:fontRef>
            </p:style>
          </p:sp>
          <p:sp>
            <p:nvSpPr>
              <p:cNvPr id="84" name="Rounded Rectangle 4"/>
              <p:cNvSpPr/>
              <p:nvPr/>
            </p:nvSpPr>
            <p:spPr>
              <a:xfrm>
                <a:off x="44805" y="6378"/>
                <a:ext cx="350190" cy="20501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GB" sz="900" kern="1200" dirty="0" smtClean="0">
                    <a:solidFill>
                      <a:srgbClr val="FFFFFF"/>
                    </a:solidFill>
                    <a:latin typeface="Segoe"/>
                    <a:ea typeface="+mn-ea"/>
                    <a:cs typeface="+mn-cs"/>
                  </a:rPr>
                  <a:t> </a:t>
                </a:r>
                <a:endParaRPr lang="en-GB" sz="900" kern="1200" dirty="0">
                  <a:solidFill>
                    <a:srgbClr val="FFFFFF"/>
                  </a:solidFill>
                  <a:latin typeface="Segoe"/>
                  <a:ea typeface="+mn-ea"/>
                  <a:cs typeface="+mn-cs"/>
                </a:endParaRPr>
              </a:p>
            </p:txBody>
          </p:sp>
        </p:grpSp>
      </p:grpSp>
      <p:cxnSp>
        <p:nvCxnSpPr>
          <p:cNvPr id="56" name="Straight Connector 55"/>
          <p:cNvCxnSpPr/>
          <p:nvPr/>
        </p:nvCxnSpPr>
        <p:spPr>
          <a:xfrm>
            <a:off x="0" y="5643578"/>
            <a:ext cx="6858016" cy="71438"/>
          </a:xfrm>
          <a:prstGeom prst="line">
            <a:avLst/>
          </a:prstGeom>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6858016" y="5715016"/>
            <a:ext cx="2191830" cy="923330"/>
          </a:xfrm>
          <a:prstGeom prst="rect">
            <a:avLst/>
          </a:prstGeom>
          <a:noFill/>
        </p:spPr>
        <p:txBody>
          <a:bodyPr wrap="square" rtlCol="0">
            <a:spAutoFit/>
          </a:bodyPr>
          <a:lstStyle/>
          <a:p>
            <a:r>
              <a:rPr lang="en-GB" dirty="0" smtClean="0"/>
              <a:t>Cloud Infrastructure:</a:t>
            </a:r>
          </a:p>
          <a:p>
            <a:r>
              <a:rPr lang="en-GB" dirty="0" smtClean="0"/>
              <a:t>    Amazon, Azure, </a:t>
            </a:r>
          </a:p>
          <a:p>
            <a:r>
              <a:rPr lang="en-GB" dirty="0" smtClean="0"/>
              <a:t>    Private Clouds</a:t>
            </a:r>
          </a:p>
        </p:txBody>
      </p:sp>
      <p:sp>
        <p:nvSpPr>
          <p:cNvPr id="76" name="TextBox 75"/>
          <p:cNvSpPr txBox="1"/>
          <p:nvPr/>
        </p:nvSpPr>
        <p:spPr>
          <a:xfrm>
            <a:off x="4952924" y="3357537"/>
            <a:ext cx="1834707" cy="615553"/>
          </a:xfrm>
          <a:prstGeom prst="rect">
            <a:avLst/>
          </a:prstGeom>
        </p:spPr>
        <p:txBody>
          <a:bodyPr vert="horz" wrap="square" lIns="0" tIns="0" rIns="0" bIns="0" rtlCol="0">
            <a:spAutoFit/>
          </a:bodyPr>
          <a:lstStyle/>
          <a:p>
            <a:pPr algn="ctr" defTabSz="914363" rtl="0">
              <a:lnSpc>
                <a:spcPct val="90000"/>
              </a:lnSpc>
              <a:spcBef>
                <a:spcPct val="20000"/>
              </a:spcBef>
              <a:buSzPct val="85000"/>
              <a:buFont typeface="Arial" pitchFamily="34" charset="0"/>
              <a:buNone/>
            </a:pPr>
            <a:r>
              <a:rPr lang="en-GB" sz="2000" kern="1200" dirty="0" smtClean="0">
                <a:solidFill>
                  <a:srgbClr val="000000"/>
                </a:solidFill>
                <a:latin typeface="Segoe"/>
                <a:ea typeface="+mn-ea"/>
                <a:cs typeface="+mn-cs"/>
              </a:rPr>
              <a:t>Provenance/</a:t>
            </a:r>
          </a:p>
          <a:p>
            <a:pPr algn="ctr" defTabSz="914363" rtl="0">
              <a:lnSpc>
                <a:spcPct val="90000"/>
              </a:lnSpc>
              <a:spcBef>
                <a:spcPct val="20000"/>
              </a:spcBef>
              <a:buSzPct val="85000"/>
              <a:buFont typeface="Arial" pitchFamily="34" charset="0"/>
              <a:buNone/>
            </a:pPr>
            <a:r>
              <a:rPr lang="en-GB" sz="2000" dirty="0" smtClean="0">
                <a:solidFill>
                  <a:srgbClr val="000000"/>
                </a:solidFill>
                <a:latin typeface="Segoe"/>
              </a:rPr>
              <a:t>Audit</a:t>
            </a:r>
            <a:endParaRPr lang="en-GB" sz="2000" kern="1200" dirty="0">
              <a:solidFill>
                <a:srgbClr val="000000"/>
              </a:solidFill>
              <a:latin typeface="Segoe"/>
              <a:ea typeface="+mn-ea"/>
              <a:cs typeface="+mn-cs"/>
            </a:endParaRPr>
          </a:p>
        </p:txBody>
      </p:sp>
      <p:sp>
        <p:nvSpPr>
          <p:cNvPr id="97" name="TextBox 96"/>
          <p:cNvSpPr txBox="1"/>
          <p:nvPr/>
        </p:nvSpPr>
        <p:spPr>
          <a:xfrm>
            <a:off x="4726216" y="4853423"/>
            <a:ext cx="1834707" cy="276999"/>
          </a:xfrm>
          <a:prstGeom prst="rect">
            <a:avLst/>
          </a:prstGeom>
        </p:spPr>
        <p:txBody>
          <a:bodyPr vert="horz" wrap="square" lIns="0" tIns="0" rIns="0" bIns="0" rtlCol="0">
            <a:spAutoFit/>
          </a:bodyPr>
          <a:lstStyle/>
          <a:p>
            <a:pPr algn="ctr" defTabSz="914363" rtl="0">
              <a:lnSpc>
                <a:spcPct val="90000"/>
              </a:lnSpc>
              <a:spcBef>
                <a:spcPct val="20000"/>
              </a:spcBef>
              <a:buSzPct val="85000"/>
              <a:buFont typeface="Arial" pitchFamily="34" charset="0"/>
              <a:buNone/>
            </a:pPr>
            <a:r>
              <a:rPr lang="en-GB" sz="2000" kern="1200" dirty="0" smtClean="0">
                <a:solidFill>
                  <a:srgbClr val="000000"/>
                </a:solidFill>
                <a:latin typeface="Segoe"/>
                <a:ea typeface="+mn-ea"/>
                <a:cs typeface="+mn-cs"/>
              </a:rPr>
              <a:t>Metadata</a:t>
            </a:r>
            <a:endParaRPr lang="en-GB" sz="2000" kern="1200" dirty="0">
              <a:solidFill>
                <a:srgbClr val="000000"/>
              </a:solidFill>
              <a:latin typeface="Segoe"/>
              <a:ea typeface="+mn-ea"/>
              <a:cs typeface="+mn-cs"/>
            </a:endParaRPr>
          </a:p>
        </p:txBody>
      </p:sp>
      <p:grpSp>
        <p:nvGrpSpPr>
          <p:cNvPr id="68" name="Group 67"/>
          <p:cNvGrpSpPr/>
          <p:nvPr/>
        </p:nvGrpSpPr>
        <p:grpSpPr>
          <a:xfrm>
            <a:off x="5214942" y="3870450"/>
            <a:ext cx="932702" cy="758265"/>
            <a:chOff x="1603896" y="1771534"/>
            <a:chExt cx="1671960" cy="1195055"/>
          </a:xfrm>
        </p:grpSpPr>
        <p:sp>
          <p:nvSpPr>
            <p:cNvPr id="72" name="Flowchart: Connector 71"/>
            <p:cNvSpPr/>
            <p:nvPr/>
          </p:nvSpPr>
          <p:spPr>
            <a:xfrm>
              <a:off x="1603896" y="1771534"/>
              <a:ext cx="360040" cy="360040"/>
            </a:xfrm>
            <a:prstGeom prst="flowChartConnecto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4" name="Flowchart: Connector 73"/>
            <p:cNvSpPr/>
            <p:nvPr/>
          </p:nvSpPr>
          <p:spPr>
            <a:xfrm>
              <a:off x="2176558" y="2155597"/>
              <a:ext cx="360040" cy="360040"/>
            </a:xfrm>
            <a:prstGeom prst="flowChartConnecto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78" name="Straight Arrow Connector 77"/>
            <p:cNvCxnSpPr>
              <a:stCxn id="74" idx="1"/>
              <a:endCxn id="72" idx="5"/>
            </p:cNvCxnSpPr>
            <p:nvPr/>
          </p:nvCxnSpPr>
          <p:spPr>
            <a:xfrm flipH="1" flipV="1">
              <a:off x="1911209" y="2078847"/>
              <a:ext cx="318076" cy="129477"/>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80" name="Flowchart: Connector 79"/>
            <p:cNvSpPr/>
            <p:nvPr/>
          </p:nvSpPr>
          <p:spPr>
            <a:xfrm>
              <a:off x="1603896" y="2606549"/>
              <a:ext cx="360040" cy="360040"/>
            </a:xfrm>
            <a:prstGeom prst="flowChartConnecto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81" name="Straight Arrow Connector 80"/>
            <p:cNvCxnSpPr>
              <a:stCxn id="74" idx="3"/>
              <a:endCxn id="80" idx="7"/>
            </p:cNvCxnSpPr>
            <p:nvPr/>
          </p:nvCxnSpPr>
          <p:spPr>
            <a:xfrm flipH="1">
              <a:off x="1911209" y="2462910"/>
              <a:ext cx="318076" cy="196366"/>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82" name="Flowchart: Connector 81"/>
            <p:cNvSpPr/>
            <p:nvPr/>
          </p:nvSpPr>
          <p:spPr>
            <a:xfrm>
              <a:off x="2915816" y="2177505"/>
              <a:ext cx="360040" cy="360040"/>
            </a:xfrm>
            <a:prstGeom prst="flowChartConnecto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85" name="Straight Arrow Connector 84"/>
            <p:cNvCxnSpPr>
              <a:stCxn id="82" idx="2"/>
              <a:endCxn id="74" idx="6"/>
            </p:cNvCxnSpPr>
            <p:nvPr/>
          </p:nvCxnSpPr>
          <p:spPr>
            <a:xfrm flipH="1" flipV="1">
              <a:off x="2536598" y="2335617"/>
              <a:ext cx="379218" cy="2190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grpSp>
      <p:sp>
        <p:nvSpPr>
          <p:cNvPr id="86" name="TextBox 85"/>
          <p:cNvSpPr txBox="1"/>
          <p:nvPr/>
        </p:nvSpPr>
        <p:spPr>
          <a:xfrm>
            <a:off x="4701572" y="5130422"/>
            <a:ext cx="2137124" cy="461665"/>
          </a:xfrm>
          <a:prstGeom prst="rect">
            <a:avLst/>
          </a:prstGeom>
          <a:noFill/>
        </p:spPr>
        <p:txBody>
          <a:bodyPr wrap="none" rtlCol="0">
            <a:spAutoFit/>
          </a:bodyPr>
          <a:lstStyle/>
          <a:p>
            <a:r>
              <a:rPr lang="en-GB" sz="1200" dirty="0" smtClean="0">
                <a:latin typeface="Courier New" pitchFamily="49" charset="0"/>
                <a:cs typeface="Courier New" pitchFamily="49" charset="0"/>
              </a:rPr>
              <a:t>&lt;expt&gt;9127&lt;/expt&gt;</a:t>
            </a:r>
          </a:p>
          <a:p>
            <a:r>
              <a:rPr lang="en-GB" sz="1200" dirty="0" smtClean="0">
                <a:latin typeface="Courier New" pitchFamily="49" charset="0"/>
                <a:cs typeface="Courier New" pitchFamily="49" charset="0"/>
              </a:rPr>
              <a:t>&lt;smiles&gt;CHC3&lt;/smiles&gt;</a:t>
            </a:r>
            <a:endParaRPr lang="en-GB" sz="1200" dirty="0">
              <a:latin typeface="Courier New" pitchFamily="49" charset="0"/>
              <a:cs typeface="Courier New" pitchFamily="49" charset="0"/>
            </a:endParaRPr>
          </a:p>
        </p:txBody>
      </p:sp>
      <p:grpSp>
        <p:nvGrpSpPr>
          <p:cNvPr id="94" name="Group 93"/>
          <p:cNvGrpSpPr/>
          <p:nvPr/>
        </p:nvGrpSpPr>
        <p:grpSpPr>
          <a:xfrm>
            <a:off x="7311175" y="1776971"/>
            <a:ext cx="1709151" cy="889616"/>
            <a:chOff x="5527067" y="360644"/>
            <a:chExt cx="2025824" cy="1131486"/>
          </a:xfrm>
        </p:grpSpPr>
        <p:pic>
          <p:nvPicPr>
            <p:cNvPr id="9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7280" t="10725" r="52702" b="79328"/>
            <a:stretch/>
          </p:blipFill>
          <p:spPr bwMode="auto">
            <a:xfrm>
              <a:off x="5527067" y="360644"/>
              <a:ext cx="2025824" cy="11314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6" name="Rectangle 95"/>
            <p:cNvSpPr/>
            <p:nvPr/>
          </p:nvSpPr>
          <p:spPr>
            <a:xfrm>
              <a:off x="6617515" y="1106244"/>
              <a:ext cx="851735"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942156682"/>
      </p:ext>
    </p:extLst>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spd="slow" advClick="0" advTm="1000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Research\e-Science Central\Projects\Open Movement Images\Open Movement Images\graph-webpag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5280"/>
            <a:ext cx="8443478" cy="6842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008373"/>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Research\e-Science Central\Projects\Open Movement Images\Open Movement Images\workflow-webpage2.png"/>
          <p:cNvPicPr>
            <a:picLocks noChangeAspect="1" noChangeArrowheads="1"/>
          </p:cNvPicPr>
          <p:nvPr/>
        </p:nvPicPr>
        <p:blipFill rotWithShape="1">
          <a:blip r:embed="rId2">
            <a:extLst>
              <a:ext uri="{28A0092B-C50C-407E-A947-70E740481C1C}">
                <a14:useLocalDpi xmlns:a14="http://schemas.microsoft.com/office/drawing/2010/main" val="0"/>
              </a:ext>
            </a:extLst>
          </a:blip>
          <a:srcRect b="11392"/>
          <a:stretch/>
        </p:blipFill>
        <p:spPr bwMode="auto">
          <a:xfrm>
            <a:off x="0" y="1540"/>
            <a:ext cx="9144000" cy="65662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4865157"/>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11230"/>
          <a:stretch/>
        </p:blipFill>
        <p:spPr>
          <a:xfrm>
            <a:off x="0" y="836657"/>
            <a:ext cx="9144000" cy="4602446"/>
          </a:xfrm>
          <a:prstGeom prst="rect">
            <a:avLst/>
          </a:prstGeom>
        </p:spPr>
      </p:pic>
    </p:spTree>
    <p:extLst>
      <p:ext uri="{BB962C8B-B14F-4D97-AF65-F5344CB8AC3E}">
        <p14:creationId xmlns:p14="http://schemas.microsoft.com/office/powerpoint/2010/main" val="606004403"/>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Cloud Barrier #2: Security</a:t>
            </a:r>
            <a:endParaRPr lang="en-GB" dirty="0"/>
          </a:p>
        </p:txBody>
      </p:sp>
      <p:grpSp>
        <p:nvGrpSpPr>
          <p:cNvPr id="4" name="Group 3"/>
          <p:cNvGrpSpPr/>
          <p:nvPr/>
        </p:nvGrpSpPr>
        <p:grpSpPr>
          <a:xfrm>
            <a:off x="528156" y="2356759"/>
            <a:ext cx="8070114" cy="2570596"/>
            <a:chOff x="174665" y="1206898"/>
            <a:chExt cx="8070114" cy="2570596"/>
          </a:xfrm>
        </p:grpSpPr>
        <p:grpSp>
          <p:nvGrpSpPr>
            <p:cNvPr id="5" name="Group 4"/>
            <p:cNvGrpSpPr/>
            <p:nvPr/>
          </p:nvGrpSpPr>
          <p:grpSpPr>
            <a:xfrm>
              <a:off x="236213" y="1662110"/>
              <a:ext cx="1596252" cy="1584175"/>
              <a:chOff x="236213" y="1939039"/>
              <a:chExt cx="1596252" cy="1584175"/>
            </a:xfrm>
          </p:grpSpPr>
          <p:sp>
            <p:nvSpPr>
              <p:cNvPr id="37" name="Rectangle 36"/>
              <p:cNvSpPr/>
              <p:nvPr/>
            </p:nvSpPr>
            <p:spPr>
              <a:xfrm>
                <a:off x="248289" y="1939039"/>
                <a:ext cx="1584176" cy="158417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8" name="Group 37"/>
              <p:cNvGrpSpPr/>
              <p:nvPr/>
            </p:nvGrpSpPr>
            <p:grpSpPr>
              <a:xfrm>
                <a:off x="236213" y="2659119"/>
                <a:ext cx="1596252" cy="733655"/>
                <a:chOff x="5234610" y="4049665"/>
                <a:chExt cx="2857738" cy="1251980"/>
              </a:xfrm>
            </p:grpSpPr>
            <p:grpSp>
              <p:nvGrpSpPr>
                <p:cNvPr id="40" name="Group 55"/>
                <p:cNvGrpSpPr/>
                <p:nvPr/>
              </p:nvGrpSpPr>
              <p:grpSpPr>
                <a:xfrm>
                  <a:off x="5234610" y="4049665"/>
                  <a:ext cx="1025394" cy="1251980"/>
                  <a:chOff x="5975498" y="4000504"/>
                  <a:chExt cx="1025394" cy="1251980"/>
                </a:xfrm>
              </p:grpSpPr>
              <p:sp>
                <p:nvSpPr>
                  <p:cNvPr id="49" name="Freeform 48"/>
                  <p:cNvSpPr/>
                  <p:nvPr/>
                </p:nvSpPr>
                <p:spPr bwMode="auto">
                  <a:xfrm>
                    <a:off x="6329645" y="4000504"/>
                    <a:ext cx="456934" cy="1245476"/>
                  </a:xfrm>
                  <a:custGeom>
                    <a:avLst/>
                    <a:gdLst>
                      <a:gd name="connsiteX0" fmla="*/ 0 w 1765738"/>
                      <a:gd name="connsiteY0" fmla="*/ 1245476 h 1245476"/>
                      <a:gd name="connsiteX1" fmla="*/ 945931 w 1765738"/>
                      <a:gd name="connsiteY1" fmla="*/ 0 h 1245476"/>
                      <a:gd name="connsiteX2" fmla="*/ 1765738 w 1765738"/>
                      <a:gd name="connsiteY2" fmla="*/ 1245476 h 1245476"/>
                    </a:gdLst>
                    <a:ahLst/>
                    <a:cxnLst>
                      <a:cxn ang="0">
                        <a:pos x="connsiteX0" y="connsiteY0"/>
                      </a:cxn>
                      <a:cxn ang="0">
                        <a:pos x="connsiteX1" y="connsiteY1"/>
                      </a:cxn>
                      <a:cxn ang="0">
                        <a:pos x="connsiteX2" y="connsiteY2"/>
                      </a:cxn>
                    </a:cxnLst>
                    <a:rect l="l" t="t" r="r" b="b"/>
                    <a:pathLst>
                      <a:path w="1765738" h="1245476">
                        <a:moveTo>
                          <a:pt x="0" y="1245476"/>
                        </a:moveTo>
                        <a:cubicBezTo>
                          <a:pt x="325820" y="622738"/>
                          <a:pt x="651641" y="0"/>
                          <a:pt x="945931" y="0"/>
                        </a:cubicBezTo>
                        <a:cubicBezTo>
                          <a:pt x="1240221" y="0"/>
                          <a:pt x="1502979" y="622738"/>
                          <a:pt x="1765738" y="1245476"/>
                        </a:cubicBezTo>
                      </a:path>
                    </a:pathLst>
                  </a:custGeom>
                  <a:solidFill>
                    <a:schemeClr val="bg1"/>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pitchFamily="34" charset="0"/>
                      <a:ea typeface="ヒラギノ角ゴ Pro W3" pitchFamily="1" charset="-128"/>
                    </a:endParaRPr>
                  </a:p>
                </p:txBody>
              </p:sp>
              <p:cxnSp>
                <p:nvCxnSpPr>
                  <p:cNvPr id="50" name="Straight Connector 49"/>
                  <p:cNvCxnSpPr/>
                  <p:nvPr/>
                </p:nvCxnSpPr>
                <p:spPr bwMode="auto">
                  <a:xfrm>
                    <a:off x="6786578" y="5225583"/>
                    <a:ext cx="214314" cy="0"/>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51" name="Straight Connector 50"/>
                  <p:cNvCxnSpPr>
                    <a:stCxn id="49" idx="0"/>
                  </p:cNvCxnSpPr>
                  <p:nvPr/>
                </p:nvCxnSpPr>
                <p:spPr bwMode="auto">
                  <a:xfrm flipH="1">
                    <a:off x="5975498" y="5245980"/>
                    <a:ext cx="354147" cy="6504"/>
                  </a:xfrm>
                  <a:prstGeom prst="line">
                    <a:avLst/>
                  </a:prstGeom>
                  <a:solidFill>
                    <a:schemeClr val="accent1"/>
                  </a:solidFill>
                  <a:ln w="38100" cap="flat" cmpd="sng" algn="ctr">
                    <a:solidFill>
                      <a:schemeClr val="tx1"/>
                    </a:solidFill>
                    <a:prstDash val="solid"/>
                    <a:round/>
                    <a:headEnd type="none" w="med" len="med"/>
                    <a:tailEnd type="none" w="med" len="med"/>
                  </a:ln>
                  <a:effectLst/>
                </p:spPr>
              </p:cxnSp>
            </p:grpSp>
            <p:grpSp>
              <p:nvGrpSpPr>
                <p:cNvPr id="41" name="Group 56"/>
                <p:cNvGrpSpPr/>
                <p:nvPr/>
              </p:nvGrpSpPr>
              <p:grpSpPr>
                <a:xfrm>
                  <a:off x="6248248" y="4567990"/>
                  <a:ext cx="1025394" cy="705300"/>
                  <a:chOff x="5975498" y="4000504"/>
                  <a:chExt cx="1025394" cy="1251980"/>
                </a:xfrm>
              </p:grpSpPr>
              <p:sp>
                <p:nvSpPr>
                  <p:cNvPr id="46" name="Freeform 45"/>
                  <p:cNvSpPr/>
                  <p:nvPr/>
                </p:nvSpPr>
                <p:spPr bwMode="auto">
                  <a:xfrm>
                    <a:off x="6329645" y="4000504"/>
                    <a:ext cx="456934" cy="1245476"/>
                  </a:xfrm>
                  <a:custGeom>
                    <a:avLst/>
                    <a:gdLst>
                      <a:gd name="connsiteX0" fmla="*/ 0 w 1765738"/>
                      <a:gd name="connsiteY0" fmla="*/ 1245476 h 1245476"/>
                      <a:gd name="connsiteX1" fmla="*/ 945931 w 1765738"/>
                      <a:gd name="connsiteY1" fmla="*/ 0 h 1245476"/>
                      <a:gd name="connsiteX2" fmla="*/ 1765738 w 1765738"/>
                      <a:gd name="connsiteY2" fmla="*/ 1245476 h 1245476"/>
                    </a:gdLst>
                    <a:ahLst/>
                    <a:cxnLst>
                      <a:cxn ang="0">
                        <a:pos x="connsiteX0" y="connsiteY0"/>
                      </a:cxn>
                      <a:cxn ang="0">
                        <a:pos x="connsiteX1" y="connsiteY1"/>
                      </a:cxn>
                      <a:cxn ang="0">
                        <a:pos x="connsiteX2" y="connsiteY2"/>
                      </a:cxn>
                    </a:cxnLst>
                    <a:rect l="l" t="t" r="r" b="b"/>
                    <a:pathLst>
                      <a:path w="1765738" h="1245476">
                        <a:moveTo>
                          <a:pt x="0" y="1245476"/>
                        </a:moveTo>
                        <a:cubicBezTo>
                          <a:pt x="325820" y="622738"/>
                          <a:pt x="651641" y="0"/>
                          <a:pt x="945931" y="0"/>
                        </a:cubicBezTo>
                        <a:cubicBezTo>
                          <a:pt x="1240221" y="0"/>
                          <a:pt x="1502979" y="622738"/>
                          <a:pt x="1765738" y="1245476"/>
                        </a:cubicBezTo>
                      </a:path>
                    </a:pathLst>
                  </a:custGeom>
                  <a:solidFill>
                    <a:schemeClr val="bg1"/>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pitchFamily="34" charset="0"/>
                      <a:ea typeface="ヒラギノ角ゴ Pro W3" pitchFamily="1" charset="-128"/>
                    </a:endParaRPr>
                  </a:p>
                </p:txBody>
              </p:sp>
              <p:cxnSp>
                <p:nvCxnSpPr>
                  <p:cNvPr id="47" name="Straight Connector 46"/>
                  <p:cNvCxnSpPr/>
                  <p:nvPr/>
                </p:nvCxnSpPr>
                <p:spPr bwMode="auto">
                  <a:xfrm>
                    <a:off x="6786578" y="5225583"/>
                    <a:ext cx="214314" cy="0"/>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48" name="Straight Connector 47"/>
                  <p:cNvCxnSpPr>
                    <a:stCxn id="46" idx="0"/>
                  </p:cNvCxnSpPr>
                  <p:nvPr/>
                </p:nvCxnSpPr>
                <p:spPr bwMode="auto">
                  <a:xfrm flipH="1">
                    <a:off x="5975498" y="5245980"/>
                    <a:ext cx="354147" cy="6504"/>
                  </a:xfrm>
                  <a:prstGeom prst="line">
                    <a:avLst/>
                  </a:prstGeom>
                  <a:solidFill>
                    <a:schemeClr val="accent1"/>
                  </a:solidFill>
                  <a:ln w="38100" cap="flat" cmpd="sng" algn="ctr">
                    <a:solidFill>
                      <a:schemeClr val="tx1"/>
                    </a:solidFill>
                    <a:prstDash val="solid"/>
                    <a:round/>
                    <a:headEnd type="none" w="med" len="med"/>
                    <a:tailEnd type="none" w="med" len="med"/>
                  </a:ln>
                  <a:effectLst/>
                </p:spPr>
              </p:cxnSp>
            </p:grpSp>
            <p:grpSp>
              <p:nvGrpSpPr>
                <p:cNvPr id="42" name="Group 60"/>
                <p:cNvGrpSpPr/>
                <p:nvPr/>
              </p:nvGrpSpPr>
              <p:grpSpPr>
                <a:xfrm>
                  <a:off x="7066954" y="4353676"/>
                  <a:ext cx="1025394" cy="898350"/>
                  <a:chOff x="5975498" y="4000504"/>
                  <a:chExt cx="1025394" cy="1251980"/>
                </a:xfrm>
              </p:grpSpPr>
              <p:sp>
                <p:nvSpPr>
                  <p:cNvPr id="43" name="Freeform 42"/>
                  <p:cNvSpPr/>
                  <p:nvPr/>
                </p:nvSpPr>
                <p:spPr bwMode="auto">
                  <a:xfrm>
                    <a:off x="6329645" y="4000504"/>
                    <a:ext cx="456934" cy="1245476"/>
                  </a:xfrm>
                  <a:custGeom>
                    <a:avLst/>
                    <a:gdLst>
                      <a:gd name="connsiteX0" fmla="*/ 0 w 1765738"/>
                      <a:gd name="connsiteY0" fmla="*/ 1245476 h 1245476"/>
                      <a:gd name="connsiteX1" fmla="*/ 945931 w 1765738"/>
                      <a:gd name="connsiteY1" fmla="*/ 0 h 1245476"/>
                      <a:gd name="connsiteX2" fmla="*/ 1765738 w 1765738"/>
                      <a:gd name="connsiteY2" fmla="*/ 1245476 h 1245476"/>
                    </a:gdLst>
                    <a:ahLst/>
                    <a:cxnLst>
                      <a:cxn ang="0">
                        <a:pos x="connsiteX0" y="connsiteY0"/>
                      </a:cxn>
                      <a:cxn ang="0">
                        <a:pos x="connsiteX1" y="connsiteY1"/>
                      </a:cxn>
                      <a:cxn ang="0">
                        <a:pos x="connsiteX2" y="connsiteY2"/>
                      </a:cxn>
                    </a:cxnLst>
                    <a:rect l="l" t="t" r="r" b="b"/>
                    <a:pathLst>
                      <a:path w="1765738" h="1245476">
                        <a:moveTo>
                          <a:pt x="0" y="1245476"/>
                        </a:moveTo>
                        <a:cubicBezTo>
                          <a:pt x="325820" y="622738"/>
                          <a:pt x="651641" y="0"/>
                          <a:pt x="945931" y="0"/>
                        </a:cubicBezTo>
                        <a:cubicBezTo>
                          <a:pt x="1240221" y="0"/>
                          <a:pt x="1502979" y="622738"/>
                          <a:pt x="1765738" y="1245476"/>
                        </a:cubicBezTo>
                      </a:path>
                    </a:pathLst>
                  </a:custGeom>
                  <a:solidFill>
                    <a:schemeClr val="bg1"/>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pitchFamily="34" charset="0"/>
                      <a:ea typeface="ヒラギノ角ゴ Pro W3" pitchFamily="1" charset="-128"/>
                    </a:endParaRPr>
                  </a:p>
                </p:txBody>
              </p:sp>
              <p:cxnSp>
                <p:nvCxnSpPr>
                  <p:cNvPr id="44" name="Straight Connector 43"/>
                  <p:cNvCxnSpPr/>
                  <p:nvPr/>
                </p:nvCxnSpPr>
                <p:spPr bwMode="auto">
                  <a:xfrm>
                    <a:off x="6786578" y="5225583"/>
                    <a:ext cx="214314" cy="0"/>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45" name="Straight Connector 44"/>
                  <p:cNvCxnSpPr>
                    <a:stCxn id="43" idx="0"/>
                  </p:cNvCxnSpPr>
                  <p:nvPr/>
                </p:nvCxnSpPr>
                <p:spPr bwMode="auto">
                  <a:xfrm flipH="1">
                    <a:off x="5975498" y="5245980"/>
                    <a:ext cx="354147" cy="6504"/>
                  </a:xfrm>
                  <a:prstGeom prst="line">
                    <a:avLst/>
                  </a:prstGeom>
                  <a:solidFill>
                    <a:schemeClr val="accent1"/>
                  </a:solidFill>
                  <a:ln w="38100" cap="flat" cmpd="sng" algn="ctr">
                    <a:solidFill>
                      <a:schemeClr val="tx1"/>
                    </a:solidFill>
                    <a:prstDash val="solid"/>
                    <a:round/>
                    <a:headEnd type="none" w="med" len="med"/>
                    <a:tailEnd type="none" w="med" len="med"/>
                  </a:ln>
                  <a:effectLst/>
                </p:spPr>
              </p:cxnSp>
            </p:grpSp>
          </p:grpSp>
          <p:sp>
            <p:nvSpPr>
              <p:cNvPr id="39" name="TextBox 38"/>
              <p:cNvSpPr txBox="1"/>
              <p:nvPr/>
            </p:nvSpPr>
            <p:spPr>
              <a:xfrm>
                <a:off x="421457" y="1961246"/>
                <a:ext cx="1237839" cy="646331"/>
              </a:xfrm>
              <a:prstGeom prst="rect">
                <a:avLst/>
              </a:prstGeom>
              <a:noFill/>
            </p:spPr>
            <p:txBody>
              <a:bodyPr wrap="none" rtlCol="0">
                <a:spAutoFit/>
              </a:bodyPr>
              <a:lstStyle/>
              <a:p>
                <a:pPr marL="342900" indent="-342900">
                  <a:buAutoNum type="alphaUcPeriod"/>
                </a:pPr>
                <a:r>
                  <a:rPr lang="en-GB" dirty="0" smtClean="0"/>
                  <a:t>Smith</a:t>
                </a:r>
              </a:p>
              <a:p>
                <a:r>
                  <a:rPr lang="en-GB" dirty="0" smtClean="0"/>
                  <a:t>378456729</a:t>
                </a:r>
                <a:endParaRPr lang="en-GB" dirty="0"/>
              </a:p>
            </p:txBody>
          </p:sp>
        </p:grpSp>
        <p:sp>
          <p:nvSpPr>
            <p:cNvPr id="6" name="Rectangle 5"/>
            <p:cNvSpPr/>
            <p:nvPr/>
          </p:nvSpPr>
          <p:spPr>
            <a:xfrm>
              <a:off x="3733927" y="2221334"/>
              <a:ext cx="1584176" cy="103031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7" name="Group 6"/>
            <p:cNvGrpSpPr/>
            <p:nvPr/>
          </p:nvGrpSpPr>
          <p:grpSpPr>
            <a:xfrm>
              <a:off x="3721851" y="2387557"/>
              <a:ext cx="1596252" cy="733655"/>
              <a:chOff x="5234610" y="4049665"/>
              <a:chExt cx="2857738" cy="1251980"/>
            </a:xfrm>
          </p:grpSpPr>
          <p:grpSp>
            <p:nvGrpSpPr>
              <p:cNvPr id="25" name="Group 55"/>
              <p:cNvGrpSpPr/>
              <p:nvPr/>
            </p:nvGrpSpPr>
            <p:grpSpPr>
              <a:xfrm>
                <a:off x="5234610" y="4049665"/>
                <a:ext cx="1025394" cy="1251980"/>
                <a:chOff x="5975498" y="4000504"/>
                <a:chExt cx="1025394" cy="1251980"/>
              </a:xfrm>
            </p:grpSpPr>
            <p:sp>
              <p:nvSpPr>
                <p:cNvPr id="34" name="Freeform 33"/>
                <p:cNvSpPr/>
                <p:nvPr/>
              </p:nvSpPr>
              <p:spPr bwMode="auto">
                <a:xfrm>
                  <a:off x="6329645" y="4000504"/>
                  <a:ext cx="456934" cy="1245476"/>
                </a:xfrm>
                <a:custGeom>
                  <a:avLst/>
                  <a:gdLst>
                    <a:gd name="connsiteX0" fmla="*/ 0 w 1765738"/>
                    <a:gd name="connsiteY0" fmla="*/ 1245476 h 1245476"/>
                    <a:gd name="connsiteX1" fmla="*/ 945931 w 1765738"/>
                    <a:gd name="connsiteY1" fmla="*/ 0 h 1245476"/>
                    <a:gd name="connsiteX2" fmla="*/ 1765738 w 1765738"/>
                    <a:gd name="connsiteY2" fmla="*/ 1245476 h 1245476"/>
                  </a:gdLst>
                  <a:ahLst/>
                  <a:cxnLst>
                    <a:cxn ang="0">
                      <a:pos x="connsiteX0" y="connsiteY0"/>
                    </a:cxn>
                    <a:cxn ang="0">
                      <a:pos x="connsiteX1" y="connsiteY1"/>
                    </a:cxn>
                    <a:cxn ang="0">
                      <a:pos x="connsiteX2" y="connsiteY2"/>
                    </a:cxn>
                  </a:cxnLst>
                  <a:rect l="l" t="t" r="r" b="b"/>
                  <a:pathLst>
                    <a:path w="1765738" h="1245476">
                      <a:moveTo>
                        <a:pt x="0" y="1245476"/>
                      </a:moveTo>
                      <a:cubicBezTo>
                        <a:pt x="325820" y="622738"/>
                        <a:pt x="651641" y="0"/>
                        <a:pt x="945931" y="0"/>
                      </a:cubicBezTo>
                      <a:cubicBezTo>
                        <a:pt x="1240221" y="0"/>
                        <a:pt x="1502979" y="622738"/>
                        <a:pt x="1765738" y="1245476"/>
                      </a:cubicBezTo>
                    </a:path>
                  </a:pathLst>
                </a:custGeom>
                <a:solidFill>
                  <a:schemeClr val="bg1"/>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pitchFamily="34" charset="0"/>
                    <a:ea typeface="ヒラギノ角ゴ Pro W3" pitchFamily="1" charset="-128"/>
                  </a:endParaRPr>
                </a:p>
              </p:txBody>
            </p:sp>
            <p:cxnSp>
              <p:nvCxnSpPr>
                <p:cNvPr id="35" name="Straight Connector 34"/>
                <p:cNvCxnSpPr/>
                <p:nvPr/>
              </p:nvCxnSpPr>
              <p:spPr bwMode="auto">
                <a:xfrm>
                  <a:off x="6786578" y="5225583"/>
                  <a:ext cx="214314" cy="0"/>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36" name="Straight Connector 35"/>
                <p:cNvCxnSpPr>
                  <a:stCxn id="34" idx="0"/>
                </p:cNvCxnSpPr>
                <p:nvPr/>
              </p:nvCxnSpPr>
              <p:spPr bwMode="auto">
                <a:xfrm flipH="1">
                  <a:off x="5975498" y="5245980"/>
                  <a:ext cx="354147" cy="6504"/>
                </a:xfrm>
                <a:prstGeom prst="line">
                  <a:avLst/>
                </a:prstGeom>
                <a:solidFill>
                  <a:schemeClr val="accent1"/>
                </a:solidFill>
                <a:ln w="38100" cap="flat" cmpd="sng" algn="ctr">
                  <a:solidFill>
                    <a:schemeClr val="tx1"/>
                  </a:solidFill>
                  <a:prstDash val="solid"/>
                  <a:round/>
                  <a:headEnd type="none" w="med" len="med"/>
                  <a:tailEnd type="none" w="med" len="med"/>
                </a:ln>
                <a:effectLst/>
              </p:spPr>
            </p:cxnSp>
          </p:grpSp>
          <p:grpSp>
            <p:nvGrpSpPr>
              <p:cNvPr id="26" name="Group 56"/>
              <p:cNvGrpSpPr/>
              <p:nvPr/>
            </p:nvGrpSpPr>
            <p:grpSpPr>
              <a:xfrm>
                <a:off x="6248248" y="4567990"/>
                <a:ext cx="1025394" cy="705300"/>
                <a:chOff x="5975498" y="4000504"/>
                <a:chExt cx="1025394" cy="1251980"/>
              </a:xfrm>
            </p:grpSpPr>
            <p:sp>
              <p:nvSpPr>
                <p:cNvPr id="31" name="Freeform 30"/>
                <p:cNvSpPr/>
                <p:nvPr/>
              </p:nvSpPr>
              <p:spPr bwMode="auto">
                <a:xfrm>
                  <a:off x="6329645" y="4000504"/>
                  <a:ext cx="456934" cy="1245476"/>
                </a:xfrm>
                <a:custGeom>
                  <a:avLst/>
                  <a:gdLst>
                    <a:gd name="connsiteX0" fmla="*/ 0 w 1765738"/>
                    <a:gd name="connsiteY0" fmla="*/ 1245476 h 1245476"/>
                    <a:gd name="connsiteX1" fmla="*/ 945931 w 1765738"/>
                    <a:gd name="connsiteY1" fmla="*/ 0 h 1245476"/>
                    <a:gd name="connsiteX2" fmla="*/ 1765738 w 1765738"/>
                    <a:gd name="connsiteY2" fmla="*/ 1245476 h 1245476"/>
                  </a:gdLst>
                  <a:ahLst/>
                  <a:cxnLst>
                    <a:cxn ang="0">
                      <a:pos x="connsiteX0" y="connsiteY0"/>
                    </a:cxn>
                    <a:cxn ang="0">
                      <a:pos x="connsiteX1" y="connsiteY1"/>
                    </a:cxn>
                    <a:cxn ang="0">
                      <a:pos x="connsiteX2" y="connsiteY2"/>
                    </a:cxn>
                  </a:cxnLst>
                  <a:rect l="l" t="t" r="r" b="b"/>
                  <a:pathLst>
                    <a:path w="1765738" h="1245476">
                      <a:moveTo>
                        <a:pt x="0" y="1245476"/>
                      </a:moveTo>
                      <a:cubicBezTo>
                        <a:pt x="325820" y="622738"/>
                        <a:pt x="651641" y="0"/>
                        <a:pt x="945931" y="0"/>
                      </a:cubicBezTo>
                      <a:cubicBezTo>
                        <a:pt x="1240221" y="0"/>
                        <a:pt x="1502979" y="622738"/>
                        <a:pt x="1765738" y="1245476"/>
                      </a:cubicBezTo>
                    </a:path>
                  </a:pathLst>
                </a:custGeom>
                <a:solidFill>
                  <a:schemeClr val="bg1"/>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pitchFamily="34" charset="0"/>
                    <a:ea typeface="ヒラギノ角ゴ Pro W3" pitchFamily="1" charset="-128"/>
                  </a:endParaRPr>
                </a:p>
              </p:txBody>
            </p:sp>
            <p:cxnSp>
              <p:nvCxnSpPr>
                <p:cNvPr id="32" name="Straight Connector 31"/>
                <p:cNvCxnSpPr/>
                <p:nvPr/>
              </p:nvCxnSpPr>
              <p:spPr bwMode="auto">
                <a:xfrm>
                  <a:off x="6786578" y="5225583"/>
                  <a:ext cx="214314" cy="0"/>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33" name="Straight Connector 32"/>
                <p:cNvCxnSpPr>
                  <a:stCxn id="31" idx="0"/>
                </p:cNvCxnSpPr>
                <p:nvPr/>
              </p:nvCxnSpPr>
              <p:spPr bwMode="auto">
                <a:xfrm flipH="1">
                  <a:off x="5975498" y="5245980"/>
                  <a:ext cx="354147" cy="6504"/>
                </a:xfrm>
                <a:prstGeom prst="line">
                  <a:avLst/>
                </a:prstGeom>
                <a:solidFill>
                  <a:schemeClr val="accent1"/>
                </a:solidFill>
                <a:ln w="38100" cap="flat" cmpd="sng" algn="ctr">
                  <a:solidFill>
                    <a:schemeClr val="tx1"/>
                  </a:solidFill>
                  <a:prstDash val="solid"/>
                  <a:round/>
                  <a:headEnd type="none" w="med" len="med"/>
                  <a:tailEnd type="none" w="med" len="med"/>
                </a:ln>
                <a:effectLst/>
              </p:spPr>
            </p:cxnSp>
          </p:grpSp>
          <p:grpSp>
            <p:nvGrpSpPr>
              <p:cNvPr id="27" name="Group 60"/>
              <p:cNvGrpSpPr/>
              <p:nvPr/>
            </p:nvGrpSpPr>
            <p:grpSpPr>
              <a:xfrm>
                <a:off x="7066954" y="4353676"/>
                <a:ext cx="1025394" cy="898350"/>
                <a:chOff x="5975498" y="4000504"/>
                <a:chExt cx="1025394" cy="1251980"/>
              </a:xfrm>
            </p:grpSpPr>
            <p:sp>
              <p:nvSpPr>
                <p:cNvPr id="28" name="Freeform 27"/>
                <p:cNvSpPr/>
                <p:nvPr/>
              </p:nvSpPr>
              <p:spPr bwMode="auto">
                <a:xfrm>
                  <a:off x="6329645" y="4000504"/>
                  <a:ext cx="456934" cy="1245476"/>
                </a:xfrm>
                <a:custGeom>
                  <a:avLst/>
                  <a:gdLst>
                    <a:gd name="connsiteX0" fmla="*/ 0 w 1765738"/>
                    <a:gd name="connsiteY0" fmla="*/ 1245476 h 1245476"/>
                    <a:gd name="connsiteX1" fmla="*/ 945931 w 1765738"/>
                    <a:gd name="connsiteY1" fmla="*/ 0 h 1245476"/>
                    <a:gd name="connsiteX2" fmla="*/ 1765738 w 1765738"/>
                    <a:gd name="connsiteY2" fmla="*/ 1245476 h 1245476"/>
                  </a:gdLst>
                  <a:ahLst/>
                  <a:cxnLst>
                    <a:cxn ang="0">
                      <a:pos x="connsiteX0" y="connsiteY0"/>
                    </a:cxn>
                    <a:cxn ang="0">
                      <a:pos x="connsiteX1" y="connsiteY1"/>
                    </a:cxn>
                    <a:cxn ang="0">
                      <a:pos x="connsiteX2" y="connsiteY2"/>
                    </a:cxn>
                  </a:cxnLst>
                  <a:rect l="l" t="t" r="r" b="b"/>
                  <a:pathLst>
                    <a:path w="1765738" h="1245476">
                      <a:moveTo>
                        <a:pt x="0" y="1245476"/>
                      </a:moveTo>
                      <a:cubicBezTo>
                        <a:pt x="325820" y="622738"/>
                        <a:pt x="651641" y="0"/>
                        <a:pt x="945931" y="0"/>
                      </a:cubicBezTo>
                      <a:cubicBezTo>
                        <a:pt x="1240221" y="0"/>
                        <a:pt x="1502979" y="622738"/>
                        <a:pt x="1765738" y="1245476"/>
                      </a:cubicBezTo>
                    </a:path>
                  </a:pathLst>
                </a:custGeom>
                <a:solidFill>
                  <a:schemeClr val="bg1"/>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pitchFamily="34" charset="0"/>
                    <a:ea typeface="ヒラギノ角ゴ Pro W3" pitchFamily="1" charset="-128"/>
                  </a:endParaRPr>
                </a:p>
              </p:txBody>
            </p:sp>
            <p:cxnSp>
              <p:nvCxnSpPr>
                <p:cNvPr id="29" name="Straight Connector 28"/>
                <p:cNvCxnSpPr/>
                <p:nvPr/>
              </p:nvCxnSpPr>
              <p:spPr bwMode="auto">
                <a:xfrm>
                  <a:off x="6786578" y="5225583"/>
                  <a:ext cx="214314" cy="0"/>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30" name="Straight Connector 29"/>
                <p:cNvCxnSpPr>
                  <a:stCxn id="28" idx="0"/>
                </p:cNvCxnSpPr>
                <p:nvPr/>
              </p:nvCxnSpPr>
              <p:spPr bwMode="auto">
                <a:xfrm flipH="1">
                  <a:off x="5975498" y="5245980"/>
                  <a:ext cx="354147" cy="6504"/>
                </a:xfrm>
                <a:prstGeom prst="line">
                  <a:avLst/>
                </a:prstGeom>
                <a:solidFill>
                  <a:schemeClr val="accent1"/>
                </a:solidFill>
                <a:ln w="38100" cap="flat" cmpd="sng" algn="ctr">
                  <a:solidFill>
                    <a:schemeClr val="tx1"/>
                  </a:solidFill>
                  <a:prstDash val="solid"/>
                  <a:round/>
                  <a:headEnd type="none" w="med" len="med"/>
                  <a:tailEnd type="none" w="med" len="med"/>
                </a:ln>
                <a:effectLst/>
              </p:spPr>
            </p:cxnSp>
          </p:grpSp>
        </p:grpSp>
        <p:sp>
          <p:nvSpPr>
            <p:cNvPr id="8" name="Rectangle 7"/>
            <p:cNvSpPr/>
            <p:nvPr/>
          </p:nvSpPr>
          <p:spPr>
            <a:xfrm>
              <a:off x="2117316" y="2215967"/>
              <a:ext cx="1296144" cy="103031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smtClean="0">
                  <a:solidFill>
                    <a:schemeClr val="tx1"/>
                  </a:solidFill>
                </a:rPr>
                <a:t>Anonymize</a:t>
              </a:r>
              <a:endParaRPr lang="en-GB" dirty="0" smtClean="0">
                <a:solidFill>
                  <a:schemeClr val="tx1"/>
                </a:solidFill>
              </a:endParaRPr>
            </a:p>
          </p:txBody>
        </p:sp>
        <p:sp>
          <p:nvSpPr>
            <p:cNvPr id="9" name="Rectangle 8"/>
            <p:cNvSpPr/>
            <p:nvPr/>
          </p:nvSpPr>
          <p:spPr>
            <a:xfrm>
              <a:off x="5652120" y="2225909"/>
              <a:ext cx="1152128" cy="103031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smtClean="0">
                  <a:solidFill>
                    <a:schemeClr val="tx1"/>
                  </a:solidFill>
                </a:rPr>
                <a:t>Analyze</a:t>
              </a:r>
              <a:endParaRPr lang="en-GB" dirty="0">
                <a:solidFill>
                  <a:schemeClr val="tx1"/>
                </a:solidFill>
              </a:endParaRPr>
            </a:p>
          </p:txBody>
        </p:sp>
        <p:sp>
          <p:nvSpPr>
            <p:cNvPr id="10" name="Rectangle 9"/>
            <p:cNvSpPr/>
            <p:nvPr/>
          </p:nvSpPr>
          <p:spPr>
            <a:xfrm>
              <a:off x="7164288" y="2221334"/>
              <a:ext cx="1080491" cy="103031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p:cNvSpPr txBox="1"/>
            <p:nvPr/>
          </p:nvSpPr>
          <p:spPr>
            <a:xfrm>
              <a:off x="7236295" y="2266382"/>
              <a:ext cx="936475" cy="923330"/>
            </a:xfrm>
            <a:prstGeom prst="rect">
              <a:avLst/>
            </a:prstGeom>
            <a:noFill/>
          </p:spPr>
          <p:txBody>
            <a:bodyPr wrap="none" rtlCol="0">
              <a:spAutoFit/>
            </a:bodyPr>
            <a:lstStyle/>
            <a:p>
              <a:r>
                <a:rPr lang="en-GB" dirty="0"/>
                <a:t>p</a:t>
              </a:r>
              <a:r>
                <a:rPr lang="en-GB" dirty="0" smtClean="0"/>
                <a:t> = 30%</a:t>
              </a:r>
            </a:p>
            <a:p>
              <a:r>
                <a:rPr lang="en-GB" dirty="0"/>
                <a:t>q</a:t>
              </a:r>
              <a:r>
                <a:rPr lang="en-GB" dirty="0" smtClean="0"/>
                <a:t> = 27.4</a:t>
              </a:r>
            </a:p>
            <a:p>
              <a:r>
                <a:rPr lang="en-GB" dirty="0"/>
                <a:t>r</a:t>
              </a:r>
              <a:r>
                <a:rPr lang="en-GB" dirty="0" smtClean="0"/>
                <a:t> = 34</a:t>
              </a:r>
              <a:endParaRPr lang="en-GB" dirty="0"/>
            </a:p>
          </p:txBody>
        </p:sp>
        <p:sp>
          <p:nvSpPr>
            <p:cNvPr id="12" name="TextBox 11"/>
            <p:cNvSpPr txBox="1"/>
            <p:nvPr/>
          </p:nvSpPr>
          <p:spPr>
            <a:xfrm>
              <a:off x="771631" y="3315829"/>
              <a:ext cx="450764" cy="461665"/>
            </a:xfrm>
            <a:prstGeom prst="rect">
              <a:avLst/>
            </a:prstGeom>
            <a:noFill/>
          </p:spPr>
          <p:txBody>
            <a:bodyPr wrap="none" rtlCol="0">
              <a:spAutoFit/>
            </a:bodyPr>
            <a:lstStyle/>
            <a:p>
              <a:r>
                <a:rPr lang="en-GB" sz="2400" dirty="0" smtClean="0"/>
                <a:t>d</a:t>
              </a:r>
              <a:r>
                <a:rPr lang="en-GB" sz="2400" baseline="-25000" dirty="0" smtClean="0"/>
                <a:t>0</a:t>
              </a:r>
              <a:endParaRPr lang="en-GB" sz="2400" baseline="-25000" dirty="0"/>
            </a:p>
          </p:txBody>
        </p:sp>
        <p:sp>
          <p:nvSpPr>
            <p:cNvPr id="13" name="TextBox 12"/>
            <p:cNvSpPr txBox="1"/>
            <p:nvPr/>
          </p:nvSpPr>
          <p:spPr>
            <a:xfrm>
              <a:off x="2562448" y="3315829"/>
              <a:ext cx="409086" cy="461665"/>
            </a:xfrm>
            <a:prstGeom prst="rect">
              <a:avLst/>
            </a:prstGeom>
            <a:noFill/>
          </p:spPr>
          <p:txBody>
            <a:bodyPr wrap="none" rtlCol="0">
              <a:spAutoFit/>
            </a:bodyPr>
            <a:lstStyle/>
            <a:p>
              <a:r>
                <a:rPr lang="en-GB" sz="2400" dirty="0" smtClean="0"/>
                <a:t>s</a:t>
              </a:r>
              <a:r>
                <a:rPr lang="en-GB" sz="2400" baseline="-25000" dirty="0"/>
                <a:t>1</a:t>
              </a:r>
            </a:p>
          </p:txBody>
        </p:sp>
        <p:sp>
          <p:nvSpPr>
            <p:cNvPr id="14" name="TextBox 13"/>
            <p:cNvSpPr txBox="1"/>
            <p:nvPr/>
          </p:nvSpPr>
          <p:spPr>
            <a:xfrm>
              <a:off x="4282917" y="3315829"/>
              <a:ext cx="450764" cy="461665"/>
            </a:xfrm>
            <a:prstGeom prst="rect">
              <a:avLst/>
            </a:prstGeom>
            <a:noFill/>
          </p:spPr>
          <p:txBody>
            <a:bodyPr wrap="none" rtlCol="0">
              <a:spAutoFit/>
            </a:bodyPr>
            <a:lstStyle/>
            <a:p>
              <a:r>
                <a:rPr lang="en-GB" sz="2400" dirty="0" smtClean="0"/>
                <a:t>d</a:t>
              </a:r>
              <a:r>
                <a:rPr lang="en-GB" sz="2400" baseline="-25000" dirty="0"/>
                <a:t>2</a:t>
              </a:r>
            </a:p>
          </p:txBody>
        </p:sp>
        <p:sp>
          <p:nvSpPr>
            <p:cNvPr id="15" name="TextBox 14"/>
            <p:cNvSpPr txBox="1"/>
            <p:nvPr/>
          </p:nvSpPr>
          <p:spPr>
            <a:xfrm>
              <a:off x="6025244" y="3315829"/>
              <a:ext cx="409086" cy="461665"/>
            </a:xfrm>
            <a:prstGeom prst="rect">
              <a:avLst/>
            </a:prstGeom>
            <a:noFill/>
          </p:spPr>
          <p:txBody>
            <a:bodyPr wrap="none" rtlCol="0">
              <a:spAutoFit/>
            </a:bodyPr>
            <a:lstStyle/>
            <a:p>
              <a:r>
                <a:rPr lang="en-GB" sz="2400" dirty="0" smtClean="0"/>
                <a:t>s</a:t>
              </a:r>
              <a:r>
                <a:rPr lang="en-GB" sz="2400" baseline="-25000" dirty="0" smtClean="0"/>
                <a:t>3</a:t>
              </a:r>
              <a:endParaRPr lang="en-GB" sz="2400" baseline="-25000" dirty="0"/>
            </a:p>
          </p:txBody>
        </p:sp>
        <p:sp>
          <p:nvSpPr>
            <p:cNvPr id="16" name="TextBox 15"/>
            <p:cNvSpPr txBox="1"/>
            <p:nvPr/>
          </p:nvSpPr>
          <p:spPr>
            <a:xfrm>
              <a:off x="7501593" y="3315829"/>
              <a:ext cx="450764" cy="461665"/>
            </a:xfrm>
            <a:prstGeom prst="rect">
              <a:avLst/>
            </a:prstGeom>
            <a:noFill/>
          </p:spPr>
          <p:txBody>
            <a:bodyPr wrap="none" rtlCol="0">
              <a:spAutoFit/>
            </a:bodyPr>
            <a:lstStyle/>
            <a:p>
              <a:r>
                <a:rPr lang="en-GB" sz="2400" dirty="0" smtClean="0"/>
                <a:t>d</a:t>
              </a:r>
              <a:r>
                <a:rPr lang="en-GB" sz="2400" baseline="-25000" dirty="0"/>
                <a:t>4</a:t>
              </a:r>
            </a:p>
          </p:txBody>
        </p:sp>
        <p:sp>
          <p:nvSpPr>
            <p:cNvPr id="17" name="TextBox 16"/>
            <p:cNvSpPr txBox="1"/>
            <p:nvPr/>
          </p:nvSpPr>
          <p:spPr>
            <a:xfrm>
              <a:off x="174665" y="1206898"/>
              <a:ext cx="1731424" cy="400110"/>
            </a:xfrm>
            <a:prstGeom prst="rect">
              <a:avLst/>
            </a:prstGeom>
            <a:noFill/>
          </p:spPr>
          <p:txBody>
            <a:bodyPr wrap="square" rtlCol="0">
              <a:spAutoFit/>
            </a:bodyPr>
            <a:lstStyle/>
            <a:p>
              <a:r>
                <a:rPr lang="en-GB" dirty="0" smtClean="0"/>
                <a:t>  </a:t>
              </a:r>
              <a:r>
                <a:rPr lang="en-GB" sz="2000" dirty="0" smtClean="0"/>
                <a:t>Patient Data</a:t>
              </a:r>
              <a:endParaRPr lang="en-GB" dirty="0"/>
            </a:p>
          </p:txBody>
        </p:sp>
        <p:sp>
          <p:nvSpPr>
            <p:cNvPr id="18" name="TextBox 17"/>
            <p:cNvSpPr txBox="1"/>
            <p:nvPr/>
          </p:nvSpPr>
          <p:spPr>
            <a:xfrm>
              <a:off x="3596126" y="1471346"/>
              <a:ext cx="1779461" cy="707886"/>
            </a:xfrm>
            <a:prstGeom prst="rect">
              <a:avLst/>
            </a:prstGeom>
            <a:noFill/>
          </p:spPr>
          <p:txBody>
            <a:bodyPr wrap="none" rtlCol="0">
              <a:spAutoFit/>
            </a:bodyPr>
            <a:lstStyle/>
            <a:p>
              <a:pPr algn="ctr"/>
              <a:r>
                <a:rPr lang="en-GB" sz="2000" dirty="0" smtClean="0"/>
                <a:t>Accelerometer </a:t>
              </a:r>
            </a:p>
            <a:p>
              <a:pPr algn="ctr"/>
              <a:r>
                <a:rPr lang="en-GB" sz="2000" dirty="0" smtClean="0"/>
                <a:t>Data</a:t>
              </a:r>
              <a:endParaRPr lang="en-GB" sz="2000" dirty="0"/>
            </a:p>
          </p:txBody>
        </p:sp>
        <p:sp>
          <p:nvSpPr>
            <p:cNvPr id="19" name="TextBox 18"/>
            <p:cNvSpPr txBox="1"/>
            <p:nvPr/>
          </p:nvSpPr>
          <p:spPr>
            <a:xfrm>
              <a:off x="7236295" y="1748345"/>
              <a:ext cx="930383" cy="400110"/>
            </a:xfrm>
            <a:prstGeom prst="rect">
              <a:avLst/>
            </a:prstGeom>
            <a:noFill/>
          </p:spPr>
          <p:txBody>
            <a:bodyPr wrap="none" rtlCol="0">
              <a:spAutoFit/>
            </a:bodyPr>
            <a:lstStyle/>
            <a:p>
              <a:r>
                <a:rPr lang="en-GB" sz="2000" dirty="0" smtClean="0"/>
                <a:t>Results</a:t>
              </a:r>
              <a:endParaRPr lang="en-GB" sz="2000" dirty="0"/>
            </a:p>
          </p:txBody>
        </p:sp>
        <p:cxnSp>
          <p:nvCxnSpPr>
            <p:cNvPr id="20" name="Straight Arrow Connector 19"/>
            <p:cNvCxnSpPr/>
            <p:nvPr/>
          </p:nvCxnSpPr>
          <p:spPr>
            <a:xfrm flipV="1">
              <a:off x="1832465" y="2762330"/>
              <a:ext cx="284851" cy="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401743" y="2761399"/>
              <a:ext cx="332184"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1860466" y="2757986"/>
              <a:ext cx="284851" cy="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5311866" y="2761399"/>
              <a:ext cx="332184"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6804248" y="2747112"/>
              <a:ext cx="332184"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18159327"/>
      </p:ext>
    </p:extLst>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spd="slow" advClick="0" advTm="1000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763688" y="116632"/>
            <a:ext cx="6933351" cy="1143000"/>
          </a:xfrm>
        </p:spPr>
        <p:txBody>
          <a:bodyPr/>
          <a:lstStyle/>
          <a:p>
            <a:r>
              <a:rPr lang="en-GB" dirty="0" smtClean="0"/>
              <a:t>Cloud Federation</a:t>
            </a:r>
            <a:endParaRPr lang="en-GB" dirty="0"/>
          </a:p>
        </p:txBody>
      </p:sp>
      <p:sp>
        <p:nvSpPr>
          <p:cNvPr id="15" name="Cloud 14"/>
          <p:cNvSpPr/>
          <p:nvPr/>
        </p:nvSpPr>
        <p:spPr>
          <a:xfrm>
            <a:off x="1439156" y="4947307"/>
            <a:ext cx="2808312" cy="1773778"/>
          </a:xfrm>
          <a:prstGeom prst="cloud">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sz="3600" dirty="0" smtClean="0"/>
              <a:t>Public Cloud</a:t>
            </a:r>
            <a:endParaRPr lang="en-GB" sz="3600" dirty="0"/>
          </a:p>
        </p:txBody>
      </p:sp>
      <p:sp>
        <p:nvSpPr>
          <p:cNvPr id="29" name="Right Arrow 28"/>
          <p:cNvSpPr/>
          <p:nvPr/>
        </p:nvSpPr>
        <p:spPr>
          <a:xfrm rot="16200000">
            <a:off x="5941324" y="4094064"/>
            <a:ext cx="698634" cy="484632"/>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GB"/>
          </a:p>
        </p:txBody>
      </p:sp>
      <p:sp>
        <p:nvSpPr>
          <p:cNvPr id="30" name="TextBox 29"/>
          <p:cNvSpPr txBox="1"/>
          <p:nvPr/>
        </p:nvSpPr>
        <p:spPr>
          <a:xfrm>
            <a:off x="4804149" y="4685697"/>
            <a:ext cx="2972984" cy="523220"/>
          </a:xfrm>
          <a:prstGeom prst="rect">
            <a:avLst/>
          </a:prstGeom>
          <a:noFill/>
        </p:spPr>
        <p:txBody>
          <a:bodyPr wrap="square" rtlCol="0">
            <a:spAutoFit/>
          </a:bodyPr>
          <a:lstStyle/>
          <a:p>
            <a:r>
              <a:rPr lang="en-GB" sz="2800" dirty="0" smtClean="0"/>
              <a:t>External Services</a:t>
            </a:r>
            <a:endParaRPr lang="en-GB" sz="2800" dirty="0"/>
          </a:p>
        </p:txBody>
      </p:sp>
      <p:sp>
        <p:nvSpPr>
          <p:cNvPr id="31" name="Rounded Rectangle 30"/>
          <p:cNvSpPr/>
          <p:nvPr/>
        </p:nvSpPr>
        <p:spPr>
          <a:xfrm>
            <a:off x="575558" y="1757103"/>
            <a:ext cx="7704856" cy="224560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dirty="0"/>
          </a:p>
        </p:txBody>
      </p:sp>
      <p:sp>
        <p:nvSpPr>
          <p:cNvPr id="32" name="Rounded Rectangle 31"/>
          <p:cNvSpPr/>
          <p:nvPr/>
        </p:nvSpPr>
        <p:spPr>
          <a:xfrm>
            <a:off x="5021595" y="1939090"/>
            <a:ext cx="2538095" cy="201622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sz="3600" dirty="0" smtClean="0">
                <a:solidFill>
                  <a:schemeClr val="tx1"/>
                </a:solidFill>
              </a:rPr>
              <a:t>Internal IT</a:t>
            </a:r>
            <a:endParaRPr lang="en-GB" sz="3600" dirty="0">
              <a:solidFill>
                <a:schemeClr val="tx1"/>
              </a:solidFill>
            </a:endParaRPr>
          </a:p>
        </p:txBody>
      </p:sp>
      <p:sp>
        <p:nvSpPr>
          <p:cNvPr id="33" name="TextBox 32"/>
          <p:cNvSpPr txBox="1"/>
          <p:nvPr/>
        </p:nvSpPr>
        <p:spPr>
          <a:xfrm rot="10800000" flipV="1">
            <a:off x="811971" y="2071243"/>
            <a:ext cx="3456386" cy="769441"/>
          </a:xfrm>
          <a:prstGeom prst="rect">
            <a:avLst/>
          </a:prstGeom>
          <a:noFill/>
        </p:spPr>
        <p:txBody>
          <a:bodyPr wrap="square" rtlCol="0">
            <a:spAutoFit/>
          </a:bodyPr>
          <a:lstStyle/>
          <a:p>
            <a:r>
              <a:rPr lang="en-GB" sz="4400" dirty="0" smtClean="0"/>
              <a:t>Organization</a:t>
            </a:r>
            <a:endParaRPr lang="en-GB" sz="4400" dirty="0"/>
          </a:p>
        </p:txBody>
      </p:sp>
      <p:sp>
        <p:nvSpPr>
          <p:cNvPr id="34" name="Right Arrow 33"/>
          <p:cNvSpPr/>
          <p:nvPr/>
        </p:nvSpPr>
        <p:spPr>
          <a:xfrm rot="5400000">
            <a:off x="2391902" y="4232692"/>
            <a:ext cx="944598" cy="484632"/>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GB"/>
          </a:p>
        </p:txBody>
      </p:sp>
      <p:sp>
        <p:nvSpPr>
          <p:cNvPr id="37" name="Right Arrow 36"/>
          <p:cNvSpPr/>
          <p:nvPr/>
        </p:nvSpPr>
        <p:spPr>
          <a:xfrm rot="9281446">
            <a:off x="4259971" y="4966602"/>
            <a:ext cx="551351" cy="484632"/>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GB"/>
          </a:p>
        </p:txBody>
      </p:sp>
      <p:sp>
        <p:nvSpPr>
          <p:cNvPr id="14" name="Right Arrow 13"/>
          <p:cNvSpPr/>
          <p:nvPr/>
        </p:nvSpPr>
        <p:spPr>
          <a:xfrm>
            <a:off x="4352121" y="2956681"/>
            <a:ext cx="698634" cy="484632"/>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GB"/>
          </a:p>
        </p:txBody>
      </p:sp>
      <p:sp>
        <p:nvSpPr>
          <p:cNvPr id="16" name="TextBox 15"/>
          <p:cNvSpPr txBox="1"/>
          <p:nvPr/>
        </p:nvSpPr>
        <p:spPr>
          <a:xfrm>
            <a:off x="1713618" y="2918093"/>
            <a:ext cx="2616799" cy="523220"/>
          </a:xfrm>
          <a:prstGeom prst="rect">
            <a:avLst/>
          </a:prstGeom>
          <a:noFill/>
        </p:spPr>
        <p:txBody>
          <a:bodyPr wrap="square" rtlCol="0">
            <a:spAutoFit/>
          </a:bodyPr>
          <a:lstStyle/>
          <a:p>
            <a:r>
              <a:rPr lang="en-GB" sz="2800" dirty="0" smtClean="0"/>
              <a:t>Internal Services</a:t>
            </a:r>
            <a:endParaRPr lang="en-GB" sz="2800" dirty="0"/>
          </a:p>
        </p:txBody>
      </p:sp>
      <p:sp>
        <p:nvSpPr>
          <p:cNvPr id="18" name="Cloud 17"/>
          <p:cNvSpPr/>
          <p:nvPr/>
        </p:nvSpPr>
        <p:spPr>
          <a:xfrm>
            <a:off x="5084829" y="2053019"/>
            <a:ext cx="2411626" cy="1924021"/>
          </a:xfrm>
          <a:prstGeom prst="cloud">
            <a:avLst/>
          </a:prstGeom>
          <a:noFill/>
          <a:ln>
            <a:solidFill>
              <a:srgbClr val="0070C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4003156915"/>
      </p:ext>
    </p:extLst>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spd="slow" advClick="0" advTm="1000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digital_institute_logo_FINALcolour.eps"/>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13"/>
              <a:stretch>
                <a:fillRect/>
              </a:stretch>
            </p:blipFill>
          </mc:Choice>
          <mc:Fallback>
            <p:blipFill>
              <a:blip r:embed="rId14"/>
              <a:stretch>
                <a:fillRect/>
              </a:stretch>
            </p:blipFill>
          </mc:Fallback>
        </mc:AlternateContent>
        <p:spPr>
          <a:xfrm>
            <a:off x="3361450" y="2564904"/>
            <a:ext cx="1917051" cy="1872208"/>
          </a:xfrm>
          <a:prstGeom prst="rect">
            <a:avLst/>
          </a:prstGeom>
        </p:spPr>
      </p:pic>
      <p:cxnSp>
        <p:nvCxnSpPr>
          <p:cNvPr id="7" name="Straight Arrow Connector 6"/>
          <p:cNvCxnSpPr/>
          <p:nvPr/>
        </p:nvCxnSpPr>
        <p:spPr>
          <a:xfrm flipH="1">
            <a:off x="4319976" y="1681111"/>
            <a:ext cx="2" cy="739777"/>
          </a:xfrm>
          <a:prstGeom prst="straightConnector1">
            <a:avLst/>
          </a:prstGeom>
          <a:ln>
            <a:headEnd type="arrow"/>
            <a:tailEnd type="arrow"/>
          </a:ln>
        </p:spPr>
        <p:style>
          <a:lnRef idx="3">
            <a:schemeClr val="dk1"/>
          </a:lnRef>
          <a:fillRef idx="0">
            <a:schemeClr val="dk1"/>
          </a:fillRef>
          <a:effectRef idx="2">
            <a:schemeClr val="dk1"/>
          </a:effectRef>
          <a:fontRef idx="minor">
            <a:schemeClr val="tx1"/>
          </a:fontRef>
        </p:style>
      </p:cxnSp>
      <p:sp>
        <p:nvSpPr>
          <p:cNvPr id="26" name="TextBox 25"/>
          <p:cNvSpPr txBox="1"/>
          <p:nvPr/>
        </p:nvSpPr>
        <p:spPr>
          <a:xfrm>
            <a:off x="2314880" y="5445223"/>
            <a:ext cx="4010200" cy="523220"/>
          </a:xfrm>
          <a:prstGeom prst="rect">
            <a:avLst/>
          </a:prstGeom>
          <a:noFill/>
        </p:spPr>
        <p:txBody>
          <a:bodyPr wrap="none" rtlCol="0">
            <a:spAutoFit/>
          </a:bodyPr>
          <a:lstStyle/>
          <a:p>
            <a:pPr algn="ctr"/>
            <a:r>
              <a:rPr lang="en-GB" sz="2800" dirty="0" smtClean="0">
                <a:solidFill>
                  <a:prstClr val="black"/>
                </a:solidFill>
              </a:rPr>
              <a:t>Multi-Disciplinary </a:t>
            </a:r>
            <a:r>
              <a:rPr lang="en-GB" sz="2800" dirty="0" smtClean="0">
                <a:solidFill>
                  <a:prstClr val="black"/>
                </a:solidFill>
              </a:rPr>
              <a:t>Projects</a:t>
            </a:r>
            <a:endParaRPr lang="en-GB" sz="2800" dirty="0" smtClean="0">
              <a:solidFill>
                <a:prstClr val="black"/>
              </a:solidFill>
            </a:endParaRPr>
          </a:p>
        </p:txBody>
      </p:sp>
      <p:sp>
        <p:nvSpPr>
          <p:cNvPr id="29" name="Cloud 28"/>
          <p:cNvSpPr/>
          <p:nvPr/>
        </p:nvSpPr>
        <p:spPr>
          <a:xfrm>
            <a:off x="3095840" y="176028"/>
            <a:ext cx="2448272" cy="1413663"/>
          </a:xfrm>
          <a:prstGeom prst="cloud">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2800" dirty="0" smtClean="0">
                <a:solidFill>
                  <a:prstClr val="black"/>
                </a:solidFill>
              </a:rPr>
              <a:t>Digital</a:t>
            </a:r>
          </a:p>
          <a:p>
            <a:pPr algn="ctr"/>
            <a:r>
              <a:rPr lang="en-GB" sz="2800" dirty="0" smtClean="0">
                <a:solidFill>
                  <a:prstClr val="black"/>
                </a:solidFill>
              </a:rPr>
              <a:t>Research</a:t>
            </a:r>
            <a:endParaRPr lang="en-GB" sz="2800" dirty="0">
              <a:solidFill>
                <a:prstClr val="black"/>
              </a:solidFill>
            </a:endParaRPr>
          </a:p>
        </p:txBody>
      </p:sp>
      <p:cxnSp>
        <p:nvCxnSpPr>
          <p:cNvPr id="16" name="Straight Arrow Connector 15"/>
          <p:cNvCxnSpPr/>
          <p:nvPr/>
        </p:nvCxnSpPr>
        <p:spPr>
          <a:xfrm flipH="1">
            <a:off x="4319978" y="4581128"/>
            <a:ext cx="2" cy="739777"/>
          </a:xfrm>
          <a:prstGeom prst="straightConnector1">
            <a:avLst/>
          </a:prstGeom>
          <a:ln>
            <a:headEnd type="arrow"/>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710811471"/>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Federated Cloud Options</a:t>
            </a:r>
            <a:endParaRPr lang="en-GB" dirty="0"/>
          </a:p>
        </p:txBody>
      </p:sp>
      <p:sp>
        <p:nvSpPr>
          <p:cNvPr id="5" name="Rounded Rectangle 4"/>
          <p:cNvSpPr/>
          <p:nvPr/>
        </p:nvSpPr>
        <p:spPr>
          <a:xfrm>
            <a:off x="3244341" y="2905059"/>
            <a:ext cx="2952328" cy="64807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200" dirty="0" smtClean="0"/>
              <a:t>Application</a:t>
            </a:r>
            <a:endParaRPr lang="en-GB" sz="3200" dirty="0"/>
          </a:p>
        </p:txBody>
      </p:sp>
      <p:sp>
        <p:nvSpPr>
          <p:cNvPr id="8" name="Cloud 7"/>
          <p:cNvSpPr/>
          <p:nvPr/>
        </p:nvSpPr>
        <p:spPr>
          <a:xfrm>
            <a:off x="6876256" y="4064086"/>
            <a:ext cx="2088232" cy="1773778"/>
          </a:xfrm>
          <a:prstGeom prst="cloud">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sz="3600" dirty="0" smtClean="0"/>
              <a:t>Public Cloud</a:t>
            </a:r>
            <a:endParaRPr lang="en-GB" sz="3600" dirty="0"/>
          </a:p>
        </p:txBody>
      </p:sp>
      <p:sp>
        <p:nvSpPr>
          <p:cNvPr id="10" name="Cloud 9"/>
          <p:cNvSpPr/>
          <p:nvPr/>
        </p:nvSpPr>
        <p:spPr>
          <a:xfrm>
            <a:off x="251520" y="4077893"/>
            <a:ext cx="2304255" cy="1773778"/>
          </a:xfrm>
          <a:prstGeom prst="cloud">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3600" dirty="0" smtClean="0"/>
              <a:t>Private Cloud</a:t>
            </a:r>
            <a:endParaRPr lang="en-GB" sz="3600" dirty="0"/>
          </a:p>
        </p:txBody>
      </p:sp>
      <p:sp>
        <p:nvSpPr>
          <p:cNvPr id="4" name="Flowchart: Decision 3"/>
          <p:cNvSpPr/>
          <p:nvPr/>
        </p:nvSpPr>
        <p:spPr>
          <a:xfrm>
            <a:off x="3707508" y="4198879"/>
            <a:ext cx="2084804" cy="1512168"/>
          </a:xfrm>
          <a:prstGeom prst="flowChartDecisi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3600" dirty="0" smtClean="0"/>
              <a:t>Risk?</a:t>
            </a:r>
            <a:endParaRPr lang="en-GB" sz="3600" dirty="0"/>
          </a:p>
        </p:txBody>
      </p:sp>
      <p:cxnSp>
        <p:nvCxnSpPr>
          <p:cNvPr id="11" name="Straight Arrow Connector 10"/>
          <p:cNvCxnSpPr>
            <a:stCxn id="5" idx="2"/>
            <a:endCxn id="4" idx="0"/>
          </p:cNvCxnSpPr>
          <p:nvPr/>
        </p:nvCxnSpPr>
        <p:spPr>
          <a:xfrm>
            <a:off x="4720505" y="3553131"/>
            <a:ext cx="29405" cy="64574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a:stCxn id="4" idx="3"/>
            <a:endCxn id="8" idx="2"/>
          </p:cNvCxnSpPr>
          <p:nvPr/>
        </p:nvCxnSpPr>
        <p:spPr>
          <a:xfrm flipV="1">
            <a:off x="5792312" y="4950975"/>
            <a:ext cx="1090421" cy="39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a:stCxn id="4" idx="1"/>
            <a:endCxn id="10" idx="0"/>
          </p:cNvCxnSpPr>
          <p:nvPr/>
        </p:nvCxnSpPr>
        <p:spPr>
          <a:xfrm flipH="1">
            <a:off x="2553855" y="4954963"/>
            <a:ext cx="1153653" cy="981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a:off x="2735520" y="4936269"/>
            <a:ext cx="986873" cy="830997"/>
          </a:xfrm>
          <a:prstGeom prst="rect">
            <a:avLst/>
          </a:prstGeom>
          <a:noFill/>
        </p:spPr>
        <p:txBody>
          <a:bodyPr wrap="none" rtlCol="0">
            <a:spAutoFit/>
          </a:bodyPr>
          <a:lstStyle/>
          <a:p>
            <a:r>
              <a:rPr lang="en-GB" sz="4800" dirty="0" smtClean="0"/>
              <a:t>Yes</a:t>
            </a:r>
            <a:endParaRPr lang="en-GB" sz="4800" dirty="0"/>
          </a:p>
        </p:txBody>
      </p:sp>
      <p:sp>
        <p:nvSpPr>
          <p:cNvPr id="28" name="TextBox 27"/>
          <p:cNvSpPr txBox="1"/>
          <p:nvPr/>
        </p:nvSpPr>
        <p:spPr>
          <a:xfrm>
            <a:off x="5742858" y="4908242"/>
            <a:ext cx="907621" cy="830997"/>
          </a:xfrm>
          <a:prstGeom prst="rect">
            <a:avLst/>
          </a:prstGeom>
          <a:noFill/>
        </p:spPr>
        <p:txBody>
          <a:bodyPr wrap="none" rtlCol="0">
            <a:spAutoFit/>
          </a:bodyPr>
          <a:lstStyle/>
          <a:p>
            <a:r>
              <a:rPr lang="en-GB" sz="4800" dirty="0" smtClean="0"/>
              <a:t>No</a:t>
            </a:r>
            <a:endParaRPr lang="en-GB" sz="4800" dirty="0"/>
          </a:p>
        </p:txBody>
      </p:sp>
    </p:spTree>
    <p:extLst>
      <p:ext uri="{BB962C8B-B14F-4D97-AF65-F5344CB8AC3E}">
        <p14:creationId xmlns:p14="http://schemas.microsoft.com/office/powerpoint/2010/main" val="1654281718"/>
      </p:ext>
    </p:extLst>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spd="slow" advClick="0" advTm="1000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Problem</a:t>
            </a:r>
            <a:endParaRPr lang="en-GB" dirty="0"/>
          </a:p>
        </p:txBody>
      </p:sp>
      <p:sp>
        <p:nvSpPr>
          <p:cNvPr id="3" name="Content Placeholder 2"/>
          <p:cNvSpPr>
            <a:spLocks noGrp="1"/>
          </p:cNvSpPr>
          <p:nvPr>
            <p:ph idx="1"/>
          </p:nvPr>
        </p:nvSpPr>
        <p:spPr>
          <a:xfrm>
            <a:off x="457200" y="1600200"/>
            <a:ext cx="8579296" cy="4525963"/>
          </a:xfrm>
        </p:spPr>
        <p:txBody>
          <a:bodyPr/>
          <a:lstStyle/>
          <a:p>
            <a:pPr marL="0" indent="0">
              <a:buNone/>
            </a:pPr>
            <a:r>
              <a:rPr lang="en-GB" dirty="0" smtClean="0"/>
              <a:t>Can’t exploit multiple clouds in one workflow</a:t>
            </a:r>
          </a:p>
        </p:txBody>
      </p:sp>
      <p:grpSp>
        <p:nvGrpSpPr>
          <p:cNvPr id="4" name="Group 3"/>
          <p:cNvGrpSpPr/>
          <p:nvPr/>
        </p:nvGrpSpPr>
        <p:grpSpPr>
          <a:xfrm>
            <a:off x="528156" y="3782211"/>
            <a:ext cx="8070114" cy="2570596"/>
            <a:chOff x="174665" y="1206898"/>
            <a:chExt cx="8070114" cy="2570596"/>
          </a:xfrm>
        </p:grpSpPr>
        <p:grpSp>
          <p:nvGrpSpPr>
            <p:cNvPr id="5" name="Group 4"/>
            <p:cNvGrpSpPr/>
            <p:nvPr/>
          </p:nvGrpSpPr>
          <p:grpSpPr>
            <a:xfrm>
              <a:off x="236213" y="1662110"/>
              <a:ext cx="1596252" cy="1584175"/>
              <a:chOff x="236213" y="1939039"/>
              <a:chExt cx="1596252" cy="1584175"/>
            </a:xfrm>
          </p:grpSpPr>
          <p:sp>
            <p:nvSpPr>
              <p:cNvPr id="37" name="Rectangle 36"/>
              <p:cNvSpPr/>
              <p:nvPr/>
            </p:nvSpPr>
            <p:spPr>
              <a:xfrm>
                <a:off x="248289" y="1939039"/>
                <a:ext cx="1584176" cy="158417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8" name="Group 37"/>
              <p:cNvGrpSpPr/>
              <p:nvPr/>
            </p:nvGrpSpPr>
            <p:grpSpPr>
              <a:xfrm>
                <a:off x="236213" y="2659119"/>
                <a:ext cx="1596252" cy="733655"/>
                <a:chOff x="5234610" y="4049665"/>
                <a:chExt cx="2857738" cy="1251980"/>
              </a:xfrm>
            </p:grpSpPr>
            <p:grpSp>
              <p:nvGrpSpPr>
                <p:cNvPr id="40" name="Group 55"/>
                <p:cNvGrpSpPr/>
                <p:nvPr/>
              </p:nvGrpSpPr>
              <p:grpSpPr>
                <a:xfrm>
                  <a:off x="5234610" y="4049665"/>
                  <a:ext cx="1025394" cy="1251980"/>
                  <a:chOff x="5975498" y="4000504"/>
                  <a:chExt cx="1025394" cy="1251980"/>
                </a:xfrm>
              </p:grpSpPr>
              <p:sp>
                <p:nvSpPr>
                  <p:cNvPr id="49" name="Freeform 48"/>
                  <p:cNvSpPr/>
                  <p:nvPr/>
                </p:nvSpPr>
                <p:spPr bwMode="auto">
                  <a:xfrm>
                    <a:off x="6329645" y="4000504"/>
                    <a:ext cx="456934" cy="1245476"/>
                  </a:xfrm>
                  <a:custGeom>
                    <a:avLst/>
                    <a:gdLst>
                      <a:gd name="connsiteX0" fmla="*/ 0 w 1765738"/>
                      <a:gd name="connsiteY0" fmla="*/ 1245476 h 1245476"/>
                      <a:gd name="connsiteX1" fmla="*/ 945931 w 1765738"/>
                      <a:gd name="connsiteY1" fmla="*/ 0 h 1245476"/>
                      <a:gd name="connsiteX2" fmla="*/ 1765738 w 1765738"/>
                      <a:gd name="connsiteY2" fmla="*/ 1245476 h 1245476"/>
                    </a:gdLst>
                    <a:ahLst/>
                    <a:cxnLst>
                      <a:cxn ang="0">
                        <a:pos x="connsiteX0" y="connsiteY0"/>
                      </a:cxn>
                      <a:cxn ang="0">
                        <a:pos x="connsiteX1" y="connsiteY1"/>
                      </a:cxn>
                      <a:cxn ang="0">
                        <a:pos x="connsiteX2" y="connsiteY2"/>
                      </a:cxn>
                    </a:cxnLst>
                    <a:rect l="l" t="t" r="r" b="b"/>
                    <a:pathLst>
                      <a:path w="1765738" h="1245476">
                        <a:moveTo>
                          <a:pt x="0" y="1245476"/>
                        </a:moveTo>
                        <a:cubicBezTo>
                          <a:pt x="325820" y="622738"/>
                          <a:pt x="651641" y="0"/>
                          <a:pt x="945931" y="0"/>
                        </a:cubicBezTo>
                        <a:cubicBezTo>
                          <a:pt x="1240221" y="0"/>
                          <a:pt x="1502979" y="622738"/>
                          <a:pt x="1765738" y="1245476"/>
                        </a:cubicBezTo>
                      </a:path>
                    </a:pathLst>
                  </a:custGeom>
                  <a:solidFill>
                    <a:schemeClr val="bg1"/>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pitchFamily="34" charset="0"/>
                      <a:ea typeface="ヒラギノ角ゴ Pro W3" pitchFamily="1" charset="-128"/>
                    </a:endParaRPr>
                  </a:p>
                </p:txBody>
              </p:sp>
              <p:cxnSp>
                <p:nvCxnSpPr>
                  <p:cNvPr id="50" name="Straight Connector 49"/>
                  <p:cNvCxnSpPr/>
                  <p:nvPr/>
                </p:nvCxnSpPr>
                <p:spPr bwMode="auto">
                  <a:xfrm>
                    <a:off x="6786578" y="5225583"/>
                    <a:ext cx="214314" cy="0"/>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51" name="Straight Connector 50"/>
                  <p:cNvCxnSpPr>
                    <a:stCxn id="49" idx="0"/>
                  </p:cNvCxnSpPr>
                  <p:nvPr/>
                </p:nvCxnSpPr>
                <p:spPr bwMode="auto">
                  <a:xfrm flipH="1">
                    <a:off x="5975498" y="5245980"/>
                    <a:ext cx="354147" cy="6504"/>
                  </a:xfrm>
                  <a:prstGeom prst="line">
                    <a:avLst/>
                  </a:prstGeom>
                  <a:solidFill>
                    <a:schemeClr val="accent1"/>
                  </a:solidFill>
                  <a:ln w="38100" cap="flat" cmpd="sng" algn="ctr">
                    <a:solidFill>
                      <a:schemeClr val="tx1"/>
                    </a:solidFill>
                    <a:prstDash val="solid"/>
                    <a:round/>
                    <a:headEnd type="none" w="med" len="med"/>
                    <a:tailEnd type="none" w="med" len="med"/>
                  </a:ln>
                  <a:effectLst/>
                </p:spPr>
              </p:cxnSp>
            </p:grpSp>
            <p:grpSp>
              <p:nvGrpSpPr>
                <p:cNvPr id="41" name="Group 56"/>
                <p:cNvGrpSpPr/>
                <p:nvPr/>
              </p:nvGrpSpPr>
              <p:grpSpPr>
                <a:xfrm>
                  <a:off x="6248248" y="4567990"/>
                  <a:ext cx="1025394" cy="705300"/>
                  <a:chOff x="5975498" y="4000504"/>
                  <a:chExt cx="1025394" cy="1251980"/>
                </a:xfrm>
              </p:grpSpPr>
              <p:sp>
                <p:nvSpPr>
                  <p:cNvPr id="46" name="Freeform 45"/>
                  <p:cNvSpPr/>
                  <p:nvPr/>
                </p:nvSpPr>
                <p:spPr bwMode="auto">
                  <a:xfrm>
                    <a:off x="6329645" y="4000504"/>
                    <a:ext cx="456934" cy="1245476"/>
                  </a:xfrm>
                  <a:custGeom>
                    <a:avLst/>
                    <a:gdLst>
                      <a:gd name="connsiteX0" fmla="*/ 0 w 1765738"/>
                      <a:gd name="connsiteY0" fmla="*/ 1245476 h 1245476"/>
                      <a:gd name="connsiteX1" fmla="*/ 945931 w 1765738"/>
                      <a:gd name="connsiteY1" fmla="*/ 0 h 1245476"/>
                      <a:gd name="connsiteX2" fmla="*/ 1765738 w 1765738"/>
                      <a:gd name="connsiteY2" fmla="*/ 1245476 h 1245476"/>
                    </a:gdLst>
                    <a:ahLst/>
                    <a:cxnLst>
                      <a:cxn ang="0">
                        <a:pos x="connsiteX0" y="connsiteY0"/>
                      </a:cxn>
                      <a:cxn ang="0">
                        <a:pos x="connsiteX1" y="connsiteY1"/>
                      </a:cxn>
                      <a:cxn ang="0">
                        <a:pos x="connsiteX2" y="connsiteY2"/>
                      </a:cxn>
                    </a:cxnLst>
                    <a:rect l="l" t="t" r="r" b="b"/>
                    <a:pathLst>
                      <a:path w="1765738" h="1245476">
                        <a:moveTo>
                          <a:pt x="0" y="1245476"/>
                        </a:moveTo>
                        <a:cubicBezTo>
                          <a:pt x="325820" y="622738"/>
                          <a:pt x="651641" y="0"/>
                          <a:pt x="945931" y="0"/>
                        </a:cubicBezTo>
                        <a:cubicBezTo>
                          <a:pt x="1240221" y="0"/>
                          <a:pt x="1502979" y="622738"/>
                          <a:pt x="1765738" y="1245476"/>
                        </a:cubicBezTo>
                      </a:path>
                    </a:pathLst>
                  </a:custGeom>
                  <a:solidFill>
                    <a:schemeClr val="bg1"/>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pitchFamily="34" charset="0"/>
                      <a:ea typeface="ヒラギノ角ゴ Pro W3" pitchFamily="1" charset="-128"/>
                    </a:endParaRPr>
                  </a:p>
                </p:txBody>
              </p:sp>
              <p:cxnSp>
                <p:nvCxnSpPr>
                  <p:cNvPr id="47" name="Straight Connector 46"/>
                  <p:cNvCxnSpPr/>
                  <p:nvPr/>
                </p:nvCxnSpPr>
                <p:spPr bwMode="auto">
                  <a:xfrm>
                    <a:off x="6786578" y="5225583"/>
                    <a:ext cx="214314" cy="0"/>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48" name="Straight Connector 47"/>
                  <p:cNvCxnSpPr>
                    <a:stCxn id="46" idx="0"/>
                  </p:cNvCxnSpPr>
                  <p:nvPr/>
                </p:nvCxnSpPr>
                <p:spPr bwMode="auto">
                  <a:xfrm flipH="1">
                    <a:off x="5975498" y="5245980"/>
                    <a:ext cx="354147" cy="6504"/>
                  </a:xfrm>
                  <a:prstGeom prst="line">
                    <a:avLst/>
                  </a:prstGeom>
                  <a:solidFill>
                    <a:schemeClr val="accent1"/>
                  </a:solidFill>
                  <a:ln w="38100" cap="flat" cmpd="sng" algn="ctr">
                    <a:solidFill>
                      <a:schemeClr val="tx1"/>
                    </a:solidFill>
                    <a:prstDash val="solid"/>
                    <a:round/>
                    <a:headEnd type="none" w="med" len="med"/>
                    <a:tailEnd type="none" w="med" len="med"/>
                  </a:ln>
                  <a:effectLst/>
                </p:spPr>
              </p:cxnSp>
            </p:grpSp>
            <p:grpSp>
              <p:nvGrpSpPr>
                <p:cNvPr id="42" name="Group 60"/>
                <p:cNvGrpSpPr/>
                <p:nvPr/>
              </p:nvGrpSpPr>
              <p:grpSpPr>
                <a:xfrm>
                  <a:off x="7066954" y="4353676"/>
                  <a:ext cx="1025394" cy="898350"/>
                  <a:chOff x="5975498" y="4000504"/>
                  <a:chExt cx="1025394" cy="1251980"/>
                </a:xfrm>
              </p:grpSpPr>
              <p:sp>
                <p:nvSpPr>
                  <p:cNvPr id="43" name="Freeform 42"/>
                  <p:cNvSpPr/>
                  <p:nvPr/>
                </p:nvSpPr>
                <p:spPr bwMode="auto">
                  <a:xfrm>
                    <a:off x="6329645" y="4000504"/>
                    <a:ext cx="456934" cy="1245476"/>
                  </a:xfrm>
                  <a:custGeom>
                    <a:avLst/>
                    <a:gdLst>
                      <a:gd name="connsiteX0" fmla="*/ 0 w 1765738"/>
                      <a:gd name="connsiteY0" fmla="*/ 1245476 h 1245476"/>
                      <a:gd name="connsiteX1" fmla="*/ 945931 w 1765738"/>
                      <a:gd name="connsiteY1" fmla="*/ 0 h 1245476"/>
                      <a:gd name="connsiteX2" fmla="*/ 1765738 w 1765738"/>
                      <a:gd name="connsiteY2" fmla="*/ 1245476 h 1245476"/>
                    </a:gdLst>
                    <a:ahLst/>
                    <a:cxnLst>
                      <a:cxn ang="0">
                        <a:pos x="connsiteX0" y="connsiteY0"/>
                      </a:cxn>
                      <a:cxn ang="0">
                        <a:pos x="connsiteX1" y="connsiteY1"/>
                      </a:cxn>
                      <a:cxn ang="0">
                        <a:pos x="connsiteX2" y="connsiteY2"/>
                      </a:cxn>
                    </a:cxnLst>
                    <a:rect l="l" t="t" r="r" b="b"/>
                    <a:pathLst>
                      <a:path w="1765738" h="1245476">
                        <a:moveTo>
                          <a:pt x="0" y="1245476"/>
                        </a:moveTo>
                        <a:cubicBezTo>
                          <a:pt x="325820" y="622738"/>
                          <a:pt x="651641" y="0"/>
                          <a:pt x="945931" y="0"/>
                        </a:cubicBezTo>
                        <a:cubicBezTo>
                          <a:pt x="1240221" y="0"/>
                          <a:pt x="1502979" y="622738"/>
                          <a:pt x="1765738" y="1245476"/>
                        </a:cubicBezTo>
                      </a:path>
                    </a:pathLst>
                  </a:custGeom>
                  <a:solidFill>
                    <a:schemeClr val="bg1"/>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pitchFamily="34" charset="0"/>
                      <a:ea typeface="ヒラギノ角ゴ Pro W3" pitchFamily="1" charset="-128"/>
                    </a:endParaRPr>
                  </a:p>
                </p:txBody>
              </p:sp>
              <p:cxnSp>
                <p:nvCxnSpPr>
                  <p:cNvPr id="44" name="Straight Connector 43"/>
                  <p:cNvCxnSpPr/>
                  <p:nvPr/>
                </p:nvCxnSpPr>
                <p:spPr bwMode="auto">
                  <a:xfrm>
                    <a:off x="6786578" y="5225583"/>
                    <a:ext cx="214314" cy="0"/>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45" name="Straight Connector 44"/>
                  <p:cNvCxnSpPr>
                    <a:stCxn id="43" idx="0"/>
                  </p:cNvCxnSpPr>
                  <p:nvPr/>
                </p:nvCxnSpPr>
                <p:spPr bwMode="auto">
                  <a:xfrm flipH="1">
                    <a:off x="5975498" y="5245980"/>
                    <a:ext cx="354147" cy="6504"/>
                  </a:xfrm>
                  <a:prstGeom prst="line">
                    <a:avLst/>
                  </a:prstGeom>
                  <a:solidFill>
                    <a:schemeClr val="accent1"/>
                  </a:solidFill>
                  <a:ln w="38100" cap="flat" cmpd="sng" algn="ctr">
                    <a:solidFill>
                      <a:schemeClr val="tx1"/>
                    </a:solidFill>
                    <a:prstDash val="solid"/>
                    <a:round/>
                    <a:headEnd type="none" w="med" len="med"/>
                    <a:tailEnd type="none" w="med" len="med"/>
                  </a:ln>
                  <a:effectLst/>
                </p:spPr>
              </p:cxnSp>
            </p:grpSp>
          </p:grpSp>
          <p:sp>
            <p:nvSpPr>
              <p:cNvPr id="39" name="TextBox 38"/>
              <p:cNvSpPr txBox="1"/>
              <p:nvPr/>
            </p:nvSpPr>
            <p:spPr>
              <a:xfrm>
                <a:off x="421457" y="1961246"/>
                <a:ext cx="1237839" cy="646331"/>
              </a:xfrm>
              <a:prstGeom prst="rect">
                <a:avLst/>
              </a:prstGeom>
              <a:noFill/>
            </p:spPr>
            <p:txBody>
              <a:bodyPr wrap="none" rtlCol="0">
                <a:spAutoFit/>
              </a:bodyPr>
              <a:lstStyle/>
              <a:p>
                <a:pPr marL="342900" indent="-342900">
                  <a:buAutoNum type="alphaUcPeriod"/>
                </a:pPr>
                <a:r>
                  <a:rPr lang="en-GB" dirty="0" smtClean="0"/>
                  <a:t>Smith</a:t>
                </a:r>
              </a:p>
              <a:p>
                <a:r>
                  <a:rPr lang="en-GB" dirty="0" smtClean="0"/>
                  <a:t>378456729</a:t>
                </a:r>
                <a:endParaRPr lang="en-GB" dirty="0"/>
              </a:p>
            </p:txBody>
          </p:sp>
        </p:grpSp>
        <p:sp>
          <p:nvSpPr>
            <p:cNvPr id="6" name="Rectangle 5"/>
            <p:cNvSpPr/>
            <p:nvPr/>
          </p:nvSpPr>
          <p:spPr>
            <a:xfrm>
              <a:off x="3733927" y="2221334"/>
              <a:ext cx="1584176" cy="103031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7" name="Group 6"/>
            <p:cNvGrpSpPr/>
            <p:nvPr/>
          </p:nvGrpSpPr>
          <p:grpSpPr>
            <a:xfrm>
              <a:off x="3721851" y="2387557"/>
              <a:ext cx="1596252" cy="733655"/>
              <a:chOff x="5234610" y="4049665"/>
              <a:chExt cx="2857738" cy="1251980"/>
            </a:xfrm>
          </p:grpSpPr>
          <p:grpSp>
            <p:nvGrpSpPr>
              <p:cNvPr id="25" name="Group 55"/>
              <p:cNvGrpSpPr/>
              <p:nvPr/>
            </p:nvGrpSpPr>
            <p:grpSpPr>
              <a:xfrm>
                <a:off x="5234610" y="4049665"/>
                <a:ext cx="1025394" cy="1251980"/>
                <a:chOff x="5975498" y="4000504"/>
                <a:chExt cx="1025394" cy="1251980"/>
              </a:xfrm>
            </p:grpSpPr>
            <p:sp>
              <p:nvSpPr>
                <p:cNvPr id="34" name="Freeform 33"/>
                <p:cNvSpPr/>
                <p:nvPr/>
              </p:nvSpPr>
              <p:spPr bwMode="auto">
                <a:xfrm>
                  <a:off x="6329645" y="4000504"/>
                  <a:ext cx="456934" cy="1245476"/>
                </a:xfrm>
                <a:custGeom>
                  <a:avLst/>
                  <a:gdLst>
                    <a:gd name="connsiteX0" fmla="*/ 0 w 1765738"/>
                    <a:gd name="connsiteY0" fmla="*/ 1245476 h 1245476"/>
                    <a:gd name="connsiteX1" fmla="*/ 945931 w 1765738"/>
                    <a:gd name="connsiteY1" fmla="*/ 0 h 1245476"/>
                    <a:gd name="connsiteX2" fmla="*/ 1765738 w 1765738"/>
                    <a:gd name="connsiteY2" fmla="*/ 1245476 h 1245476"/>
                  </a:gdLst>
                  <a:ahLst/>
                  <a:cxnLst>
                    <a:cxn ang="0">
                      <a:pos x="connsiteX0" y="connsiteY0"/>
                    </a:cxn>
                    <a:cxn ang="0">
                      <a:pos x="connsiteX1" y="connsiteY1"/>
                    </a:cxn>
                    <a:cxn ang="0">
                      <a:pos x="connsiteX2" y="connsiteY2"/>
                    </a:cxn>
                  </a:cxnLst>
                  <a:rect l="l" t="t" r="r" b="b"/>
                  <a:pathLst>
                    <a:path w="1765738" h="1245476">
                      <a:moveTo>
                        <a:pt x="0" y="1245476"/>
                      </a:moveTo>
                      <a:cubicBezTo>
                        <a:pt x="325820" y="622738"/>
                        <a:pt x="651641" y="0"/>
                        <a:pt x="945931" y="0"/>
                      </a:cubicBezTo>
                      <a:cubicBezTo>
                        <a:pt x="1240221" y="0"/>
                        <a:pt x="1502979" y="622738"/>
                        <a:pt x="1765738" y="1245476"/>
                      </a:cubicBezTo>
                    </a:path>
                  </a:pathLst>
                </a:custGeom>
                <a:solidFill>
                  <a:schemeClr val="bg1"/>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pitchFamily="34" charset="0"/>
                    <a:ea typeface="ヒラギノ角ゴ Pro W3" pitchFamily="1" charset="-128"/>
                  </a:endParaRPr>
                </a:p>
              </p:txBody>
            </p:sp>
            <p:cxnSp>
              <p:nvCxnSpPr>
                <p:cNvPr id="35" name="Straight Connector 34"/>
                <p:cNvCxnSpPr/>
                <p:nvPr/>
              </p:nvCxnSpPr>
              <p:spPr bwMode="auto">
                <a:xfrm>
                  <a:off x="6786578" y="5225583"/>
                  <a:ext cx="214314" cy="0"/>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36" name="Straight Connector 35"/>
                <p:cNvCxnSpPr>
                  <a:stCxn id="34" idx="0"/>
                </p:cNvCxnSpPr>
                <p:nvPr/>
              </p:nvCxnSpPr>
              <p:spPr bwMode="auto">
                <a:xfrm flipH="1">
                  <a:off x="5975498" y="5245980"/>
                  <a:ext cx="354147" cy="6504"/>
                </a:xfrm>
                <a:prstGeom prst="line">
                  <a:avLst/>
                </a:prstGeom>
                <a:solidFill>
                  <a:schemeClr val="accent1"/>
                </a:solidFill>
                <a:ln w="38100" cap="flat" cmpd="sng" algn="ctr">
                  <a:solidFill>
                    <a:schemeClr val="tx1"/>
                  </a:solidFill>
                  <a:prstDash val="solid"/>
                  <a:round/>
                  <a:headEnd type="none" w="med" len="med"/>
                  <a:tailEnd type="none" w="med" len="med"/>
                </a:ln>
                <a:effectLst/>
              </p:spPr>
            </p:cxnSp>
          </p:grpSp>
          <p:grpSp>
            <p:nvGrpSpPr>
              <p:cNvPr id="26" name="Group 56"/>
              <p:cNvGrpSpPr/>
              <p:nvPr/>
            </p:nvGrpSpPr>
            <p:grpSpPr>
              <a:xfrm>
                <a:off x="6248248" y="4567990"/>
                <a:ext cx="1025394" cy="705300"/>
                <a:chOff x="5975498" y="4000504"/>
                <a:chExt cx="1025394" cy="1251980"/>
              </a:xfrm>
            </p:grpSpPr>
            <p:sp>
              <p:nvSpPr>
                <p:cNvPr id="31" name="Freeform 30"/>
                <p:cNvSpPr/>
                <p:nvPr/>
              </p:nvSpPr>
              <p:spPr bwMode="auto">
                <a:xfrm>
                  <a:off x="6329645" y="4000504"/>
                  <a:ext cx="456934" cy="1245476"/>
                </a:xfrm>
                <a:custGeom>
                  <a:avLst/>
                  <a:gdLst>
                    <a:gd name="connsiteX0" fmla="*/ 0 w 1765738"/>
                    <a:gd name="connsiteY0" fmla="*/ 1245476 h 1245476"/>
                    <a:gd name="connsiteX1" fmla="*/ 945931 w 1765738"/>
                    <a:gd name="connsiteY1" fmla="*/ 0 h 1245476"/>
                    <a:gd name="connsiteX2" fmla="*/ 1765738 w 1765738"/>
                    <a:gd name="connsiteY2" fmla="*/ 1245476 h 1245476"/>
                  </a:gdLst>
                  <a:ahLst/>
                  <a:cxnLst>
                    <a:cxn ang="0">
                      <a:pos x="connsiteX0" y="connsiteY0"/>
                    </a:cxn>
                    <a:cxn ang="0">
                      <a:pos x="connsiteX1" y="connsiteY1"/>
                    </a:cxn>
                    <a:cxn ang="0">
                      <a:pos x="connsiteX2" y="connsiteY2"/>
                    </a:cxn>
                  </a:cxnLst>
                  <a:rect l="l" t="t" r="r" b="b"/>
                  <a:pathLst>
                    <a:path w="1765738" h="1245476">
                      <a:moveTo>
                        <a:pt x="0" y="1245476"/>
                      </a:moveTo>
                      <a:cubicBezTo>
                        <a:pt x="325820" y="622738"/>
                        <a:pt x="651641" y="0"/>
                        <a:pt x="945931" y="0"/>
                      </a:cubicBezTo>
                      <a:cubicBezTo>
                        <a:pt x="1240221" y="0"/>
                        <a:pt x="1502979" y="622738"/>
                        <a:pt x="1765738" y="1245476"/>
                      </a:cubicBezTo>
                    </a:path>
                  </a:pathLst>
                </a:custGeom>
                <a:solidFill>
                  <a:schemeClr val="bg1"/>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pitchFamily="34" charset="0"/>
                    <a:ea typeface="ヒラギノ角ゴ Pro W3" pitchFamily="1" charset="-128"/>
                  </a:endParaRPr>
                </a:p>
              </p:txBody>
            </p:sp>
            <p:cxnSp>
              <p:nvCxnSpPr>
                <p:cNvPr id="32" name="Straight Connector 31"/>
                <p:cNvCxnSpPr/>
                <p:nvPr/>
              </p:nvCxnSpPr>
              <p:spPr bwMode="auto">
                <a:xfrm>
                  <a:off x="6786578" y="5225583"/>
                  <a:ext cx="214314" cy="0"/>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33" name="Straight Connector 32"/>
                <p:cNvCxnSpPr>
                  <a:stCxn id="31" idx="0"/>
                </p:cNvCxnSpPr>
                <p:nvPr/>
              </p:nvCxnSpPr>
              <p:spPr bwMode="auto">
                <a:xfrm flipH="1">
                  <a:off x="5975498" y="5245980"/>
                  <a:ext cx="354147" cy="6504"/>
                </a:xfrm>
                <a:prstGeom prst="line">
                  <a:avLst/>
                </a:prstGeom>
                <a:solidFill>
                  <a:schemeClr val="accent1"/>
                </a:solidFill>
                <a:ln w="38100" cap="flat" cmpd="sng" algn="ctr">
                  <a:solidFill>
                    <a:schemeClr val="tx1"/>
                  </a:solidFill>
                  <a:prstDash val="solid"/>
                  <a:round/>
                  <a:headEnd type="none" w="med" len="med"/>
                  <a:tailEnd type="none" w="med" len="med"/>
                </a:ln>
                <a:effectLst/>
              </p:spPr>
            </p:cxnSp>
          </p:grpSp>
          <p:grpSp>
            <p:nvGrpSpPr>
              <p:cNvPr id="27" name="Group 60"/>
              <p:cNvGrpSpPr/>
              <p:nvPr/>
            </p:nvGrpSpPr>
            <p:grpSpPr>
              <a:xfrm>
                <a:off x="7066954" y="4353676"/>
                <a:ext cx="1025394" cy="898350"/>
                <a:chOff x="5975498" y="4000504"/>
                <a:chExt cx="1025394" cy="1251980"/>
              </a:xfrm>
            </p:grpSpPr>
            <p:sp>
              <p:nvSpPr>
                <p:cNvPr id="28" name="Freeform 27"/>
                <p:cNvSpPr/>
                <p:nvPr/>
              </p:nvSpPr>
              <p:spPr bwMode="auto">
                <a:xfrm>
                  <a:off x="6329645" y="4000504"/>
                  <a:ext cx="456934" cy="1245476"/>
                </a:xfrm>
                <a:custGeom>
                  <a:avLst/>
                  <a:gdLst>
                    <a:gd name="connsiteX0" fmla="*/ 0 w 1765738"/>
                    <a:gd name="connsiteY0" fmla="*/ 1245476 h 1245476"/>
                    <a:gd name="connsiteX1" fmla="*/ 945931 w 1765738"/>
                    <a:gd name="connsiteY1" fmla="*/ 0 h 1245476"/>
                    <a:gd name="connsiteX2" fmla="*/ 1765738 w 1765738"/>
                    <a:gd name="connsiteY2" fmla="*/ 1245476 h 1245476"/>
                  </a:gdLst>
                  <a:ahLst/>
                  <a:cxnLst>
                    <a:cxn ang="0">
                      <a:pos x="connsiteX0" y="connsiteY0"/>
                    </a:cxn>
                    <a:cxn ang="0">
                      <a:pos x="connsiteX1" y="connsiteY1"/>
                    </a:cxn>
                    <a:cxn ang="0">
                      <a:pos x="connsiteX2" y="connsiteY2"/>
                    </a:cxn>
                  </a:cxnLst>
                  <a:rect l="l" t="t" r="r" b="b"/>
                  <a:pathLst>
                    <a:path w="1765738" h="1245476">
                      <a:moveTo>
                        <a:pt x="0" y="1245476"/>
                      </a:moveTo>
                      <a:cubicBezTo>
                        <a:pt x="325820" y="622738"/>
                        <a:pt x="651641" y="0"/>
                        <a:pt x="945931" y="0"/>
                      </a:cubicBezTo>
                      <a:cubicBezTo>
                        <a:pt x="1240221" y="0"/>
                        <a:pt x="1502979" y="622738"/>
                        <a:pt x="1765738" y="1245476"/>
                      </a:cubicBezTo>
                    </a:path>
                  </a:pathLst>
                </a:custGeom>
                <a:solidFill>
                  <a:schemeClr val="bg1"/>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pitchFamily="34" charset="0"/>
                    <a:ea typeface="ヒラギノ角ゴ Pro W3" pitchFamily="1" charset="-128"/>
                  </a:endParaRPr>
                </a:p>
              </p:txBody>
            </p:sp>
            <p:cxnSp>
              <p:nvCxnSpPr>
                <p:cNvPr id="29" name="Straight Connector 28"/>
                <p:cNvCxnSpPr/>
                <p:nvPr/>
              </p:nvCxnSpPr>
              <p:spPr bwMode="auto">
                <a:xfrm>
                  <a:off x="6786578" y="5225583"/>
                  <a:ext cx="214314" cy="0"/>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30" name="Straight Connector 29"/>
                <p:cNvCxnSpPr>
                  <a:stCxn id="28" idx="0"/>
                </p:cNvCxnSpPr>
                <p:nvPr/>
              </p:nvCxnSpPr>
              <p:spPr bwMode="auto">
                <a:xfrm flipH="1">
                  <a:off x="5975498" y="5245980"/>
                  <a:ext cx="354147" cy="6504"/>
                </a:xfrm>
                <a:prstGeom prst="line">
                  <a:avLst/>
                </a:prstGeom>
                <a:solidFill>
                  <a:schemeClr val="accent1"/>
                </a:solidFill>
                <a:ln w="38100" cap="flat" cmpd="sng" algn="ctr">
                  <a:solidFill>
                    <a:schemeClr val="tx1"/>
                  </a:solidFill>
                  <a:prstDash val="solid"/>
                  <a:round/>
                  <a:headEnd type="none" w="med" len="med"/>
                  <a:tailEnd type="none" w="med" len="med"/>
                </a:ln>
                <a:effectLst/>
              </p:spPr>
            </p:cxnSp>
          </p:grpSp>
        </p:grpSp>
        <p:sp>
          <p:nvSpPr>
            <p:cNvPr id="8" name="Rectangle 7"/>
            <p:cNvSpPr/>
            <p:nvPr/>
          </p:nvSpPr>
          <p:spPr>
            <a:xfrm>
              <a:off x="2117316" y="2215967"/>
              <a:ext cx="1296144" cy="103031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smtClean="0">
                  <a:solidFill>
                    <a:schemeClr val="tx1"/>
                  </a:solidFill>
                </a:rPr>
                <a:t>Anonymize</a:t>
              </a:r>
              <a:endParaRPr lang="en-GB" dirty="0" smtClean="0">
                <a:solidFill>
                  <a:schemeClr val="tx1"/>
                </a:solidFill>
              </a:endParaRPr>
            </a:p>
          </p:txBody>
        </p:sp>
        <p:sp>
          <p:nvSpPr>
            <p:cNvPr id="9" name="Rectangle 8"/>
            <p:cNvSpPr/>
            <p:nvPr/>
          </p:nvSpPr>
          <p:spPr>
            <a:xfrm>
              <a:off x="5652120" y="2225909"/>
              <a:ext cx="1152128" cy="103031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smtClean="0">
                  <a:solidFill>
                    <a:schemeClr val="tx1"/>
                  </a:solidFill>
                </a:rPr>
                <a:t>Analyze</a:t>
              </a:r>
              <a:endParaRPr lang="en-GB" dirty="0">
                <a:solidFill>
                  <a:schemeClr val="tx1"/>
                </a:solidFill>
              </a:endParaRPr>
            </a:p>
          </p:txBody>
        </p:sp>
        <p:sp>
          <p:nvSpPr>
            <p:cNvPr id="10" name="Rectangle 9"/>
            <p:cNvSpPr/>
            <p:nvPr/>
          </p:nvSpPr>
          <p:spPr>
            <a:xfrm>
              <a:off x="7164288" y="2221334"/>
              <a:ext cx="1080491" cy="103031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p:cNvSpPr txBox="1"/>
            <p:nvPr/>
          </p:nvSpPr>
          <p:spPr>
            <a:xfrm>
              <a:off x="7236295" y="2266382"/>
              <a:ext cx="936475" cy="923330"/>
            </a:xfrm>
            <a:prstGeom prst="rect">
              <a:avLst/>
            </a:prstGeom>
            <a:noFill/>
          </p:spPr>
          <p:txBody>
            <a:bodyPr wrap="none" rtlCol="0">
              <a:spAutoFit/>
            </a:bodyPr>
            <a:lstStyle/>
            <a:p>
              <a:r>
                <a:rPr lang="en-GB" dirty="0"/>
                <a:t>p</a:t>
              </a:r>
              <a:r>
                <a:rPr lang="en-GB" dirty="0" smtClean="0"/>
                <a:t> = 30%</a:t>
              </a:r>
            </a:p>
            <a:p>
              <a:r>
                <a:rPr lang="en-GB" dirty="0"/>
                <a:t>q</a:t>
              </a:r>
              <a:r>
                <a:rPr lang="en-GB" dirty="0" smtClean="0"/>
                <a:t> = 27.4</a:t>
              </a:r>
            </a:p>
            <a:p>
              <a:r>
                <a:rPr lang="en-GB" dirty="0"/>
                <a:t>r</a:t>
              </a:r>
              <a:r>
                <a:rPr lang="en-GB" dirty="0" smtClean="0"/>
                <a:t> = 34</a:t>
              </a:r>
              <a:endParaRPr lang="en-GB" dirty="0"/>
            </a:p>
          </p:txBody>
        </p:sp>
        <p:sp>
          <p:nvSpPr>
            <p:cNvPr id="12" name="TextBox 11"/>
            <p:cNvSpPr txBox="1"/>
            <p:nvPr/>
          </p:nvSpPr>
          <p:spPr>
            <a:xfrm>
              <a:off x="771631" y="3315829"/>
              <a:ext cx="450764" cy="461665"/>
            </a:xfrm>
            <a:prstGeom prst="rect">
              <a:avLst/>
            </a:prstGeom>
            <a:noFill/>
          </p:spPr>
          <p:txBody>
            <a:bodyPr wrap="none" rtlCol="0">
              <a:spAutoFit/>
            </a:bodyPr>
            <a:lstStyle/>
            <a:p>
              <a:r>
                <a:rPr lang="en-GB" sz="2400" dirty="0" smtClean="0"/>
                <a:t>d</a:t>
              </a:r>
              <a:r>
                <a:rPr lang="en-GB" sz="2400" baseline="-25000" dirty="0" smtClean="0"/>
                <a:t>0</a:t>
              </a:r>
              <a:endParaRPr lang="en-GB" sz="2400" baseline="-25000" dirty="0"/>
            </a:p>
          </p:txBody>
        </p:sp>
        <p:sp>
          <p:nvSpPr>
            <p:cNvPr id="13" name="TextBox 12"/>
            <p:cNvSpPr txBox="1"/>
            <p:nvPr/>
          </p:nvSpPr>
          <p:spPr>
            <a:xfrm>
              <a:off x="2562448" y="3315829"/>
              <a:ext cx="409086" cy="461665"/>
            </a:xfrm>
            <a:prstGeom prst="rect">
              <a:avLst/>
            </a:prstGeom>
            <a:noFill/>
          </p:spPr>
          <p:txBody>
            <a:bodyPr wrap="none" rtlCol="0">
              <a:spAutoFit/>
            </a:bodyPr>
            <a:lstStyle/>
            <a:p>
              <a:r>
                <a:rPr lang="en-GB" sz="2400" dirty="0" smtClean="0"/>
                <a:t>s</a:t>
              </a:r>
              <a:r>
                <a:rPr lang="en-GB" sz="2400" baseline="-25000" dirty="0"/>
                <a:t>1</a:t>
              </a:r>
            </a:p>
          </p:txBody>
        </p:sp>
        <p:sp>
          <p:nvSpPr>
            <p:cNvPr id="14" name="TextBox 13"/>
            <p:cNvSpPr txBox="1"/>
            <p:nvPr/>
          </p:nvSpPr>
          <p:spPr>
            <a:xfrm>
              <a:off x="4282917" y="3315829"/>
              <a:ext cx="450764" cy="461665"/>
            </a:xfrm>
            <a:prstGeom prst="rect">
              <a:avLst/>
            </a:prstGeom>
            <a:noFill/>
          </p:spPr>
          <p:txBody>
            <a:bodyPr wrap="none" rtlCol="0">
              <a:spAutoFit/>
            </a:bodyPr>
            <a:lstStyle/>
            <a:p>
              <a:r>
                <a:rPr lang="en-GB" sz="2400" dirty="0" smtClean="0"/>
                <a:t>d</a:t>
              </a:r>
              <a:r>
                <a:rPr lang="en-GB" sz="2400" baseline="-25000" dirty="0"/>
                <a:t>2</a:t>
              </a:r>
            </a:p>
          </p:txBody>
        </p:sp>
        <p:sp>
          <p:nvSpPr>
            <p:cNvPr id="15" name="TextBox 14"/>
            <p:cNvSpPr txBox="1"/>
            <p:nvPr/>
          </p:nvSpPr>
          <p:spPr>
            <a:xfrm>
              <a:off x="6025244" y="3315829"/>
              <a:ext cx="409086" cy="461665"/>
            </a:xfrm>
            <a:prstGeom prst="rect">
              <a:avLst/>
            </a:prstGeom>
            <a:noFill/>
          </p:spPr>
          <p:txBody>
            <a:bodyPr wrap="none" rtlCol="0">
              <a:spAutoFit/>
            </a:bodyPr>
            <a:lstStyle/>
            <a:p>
              <a:r>
                <a:rPr lang="en-GB" sz="2400" dirty="0" smtClean="0"/>
                <a:t>s</a:t>
              </a:r>
              <a:r>
                <a:rPr lang="en-GB" sz="2400" baseline="-25000" dirty="0" smtClean="0"/>
                <a:t>3</a:t>
              </a:r>
              <a:endParaRPr lang="en-GB" sz="2400" baseline="-25000" dirty="0"/>
            </a:p>
          </p:txBody>
        </p:sp>
        <p:sp>
          <p:nvSpPr>
            <p:cNvPr id="16" name="TextBox 15"/>
            <p:cNvSpPr txBox="1"/>
            <p:nvPr/>
          </p:nvSpPr>
          <p:spPr>
            <a:xfrm>
              <a:off x="7501593" y="3315829"/>
              <a:ext cx="450764" cy="461665"/>
            </a:xfrm>
            <a:prstGeom prst="rect">
              <a:avLst/>
            </a:prstGeom>
            <a:noFill/>
          </p:spPr>
          <p:txBody>
            <a:bodyPr wrap="none" rtlCol="0">
              <a:spAutoFit/>
            </a:bodyPr>
            <a:lstStyle/>
            <a:p>
              <a:r>
                <a:rPr lang="en-GB" sz="2400" dirty="0" smtClean="0"/>
                <a:t>d</a:t>
              </a:r>
              <a:r>
                <a:rPr lang="en-GB" sz="2400" baseline="-25000" dirty="0"/>
                <a:t>4</a:t>
              </a:r>
            </a:p>
          </p:txBody>
        </p:sp>
        <p:sp>
          <p:nvSpPr>
            <p:cNvPr id="17" name="TextBox 16"/>
            <p:cNvSpPr txBox="1"/>
            <p:nvPr/>
          </p:nvSpPr>
          <p:spPr>
            <a:xfrm>
              <a:off x="174665" y="1206898"/>
              <a:ext cx="1731424" cy="400110"/>
            </a:xfrm>
            <a:prstGeom prst="rect">
              <a:avLst/>
            </a:prstGeom>
            <a:noFill/>
          </p:spPr>
          <p:txBody>
            <a:bodyPr wrap="square" rtlCol="0">
              <a:spAutoFit/>
            </a:bodyPr>
            <a:lstStyle/>
            <a:p>
              <a:r>
                <a:rPr lang="en-GB" dirty="0" smtClean="0"/>
                <a:t>  </a:t>
              </a:r>
              <a:r>
                <a:rPr lang="en-GB" sz="2000" dirty="0" smtClean="0"/>
                <a:t>Patient Data</a:t>
              </a:r>
              <a:endParaRPr lang="en-GB" dirty="0"/>
            </a:p>
          </p:txBody>
        </p:sp>
        <p:sp>
          <p:nvSpPr>
            <p:cNvPr id="18" name="TextBox 17"/>
            <p:cNvSpPr txBox="1"/>
            <p:nvPr/>
          </p:nvSpPr>
          <p:spPr>
            <a:xfrm>
              <a:off x="3596126" y="1471346"/>
              <a:ext cx="1779461" cy="707886"/>
            </a:xfrm>
            <a:prstGeom prst="rect">
              <a:avLst/>
            </a:prstGeom>
            <a:noFill/>
          </p:spPr>
          <p:txBody>
            <a:bodyPr wrap="none" rtlCol="0">
              <a:spAutoFit/>
            </a:bodyPr>
            <a:lstStyle/>
            <a:p>
              <a:pPr algn="ctr"/>
              <a:r>
                <a:rPr lang="en-GB" sz="2000" dirty="0" smtClean="0"/>
                <a:t>Accelerometer </a:t>
              </a:r>
            </a:p>
            <a:p>
              <a:pPr algn="ctr"/>
              <a:r>
                <a:rPr lang="en-GB" sz="2000" dirty="0" smtClean="0"/>
                <a:t>Data</a:t>
              </a:r>
              <a:endParaRPr lang="en-GB" sz="2000" dirty="0"/>
            </a:p>
          </p:txBody>
        </p:sp>
        <p:sp>
          <p:nvSpPr>
            <p:cNvPr id="19" name="TextBox 18"/>
            <p:cNvSpPr txBox="1"/>
            <p:nvPr/>
          </p:nvSpPr>
          <p:spPr>
            <a:xfrm>
              <a:off x="7236295" y="1748345"/>
              <a:ext cx="930383" cy="400110"/>
            </a:xfrm>
            <a:prstGeom prst="rect">
              <a:avLst/>
            </a:prstGeom>
            <a:noFill/>
          </p:spPr>
          <p:txBody>
            <a:bodyPr wrap="none" rtlCol="0">
              <a:spAutoFit/>
            </a:bodyPr>
            <a:lstStyle/>
            <a:p>
              <a:r>
                <a:rPr lang="en-GB" sz="2000" dirty="0" smtClean="0"/>
                <a:t>Results</a:t>
              </a:r>
              <a:endParaRPr lang="en-GB" sz="2000" dirty="0"/>
            </a:p>
          </p:txBody>
        </p:sp>
        <p:cxnSp>
          <p:nvCxnSpPr>
            <p:cNvPr id="20" name="Straight Arrow Connector 19"/>
            <p:cNvCxnSpPr/>
            <p:nvPr/>
          </p:nvCxnSpPr>
          <p:spPr>
            <a:xfrm flipV="1">
              <a:off x="1832465" y="2762330"/>
              <a:ext cx="284851" cy="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401743" y="2761399"/>
              <a:ext cx="332184"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1860466" y="2757986"/>
              <a:ext cx="284851" cy="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5311866" y="2761399"/>
              <a:ext cx="332184"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6804248" y="2747112"/>
              <a:ext cx="332184"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1482534"/>
      </p:ext>
    </p:extLst>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spd="slow" advClick="0" advTm="1000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Title 13"/>
          <p:cNvSpPr>
            <a:spLocks noGrp="1"/>
          </p:cNvSpPr>
          <p:nvPr>
            <p:ph type="title"/>
          </p:nvPr>
        </p:nvSpPr>
        <p:spPr>
          <a:xfrm>
            <a:off x="2130054" y="188640"/>
            <a:ext cx="6804248" cy="759237"/>
          </a:xfrm>
        </p:spPr>
        <p:txBody>
          <a:bodyPr>
            <a:normAutofit fontScale="90000"/>
          </a:bodyPr>
          <a:lstStyle/>
          <a:p>
            <a:pPr algn="r"/>
            <a:r>
              <a:rPr lang="en-GB" dirty="0" smtClean="0"/>
              <a:t>Partitioning an Application</a:t>
            </a:r>
            <a:endParaRPr lang="en-GB" dirty="0"/>
          </a:p>
        </p:txBody>
      </p:sp>
      <p:grpSp>
        <p:nvGrpSpPr>
          <p:cNvPr id="35" name="Group 34"/>
          <p:cNvGrpSpPr/>
          <p:nvPr/>
        </p:nvGrpSpPr>
        <p:grpSpPr>
          <a:xfrm>
            <a:off x="323992" y="1652126"/>
            <a:ext cx="8070114" cy="2049329"/>
            <a:chOff x="174665" y="1206898"/>
            <a:chExt cx="8070114" cy="2049329"/>
          </a:xfrm>
        </p:grpSpPr>
        <p:grpSp>
          <p:nvGrpSpPr>
            <p:cNvPr id="36" name="Group 35"/>
            <p:cNvGrpSpPr/>
            <p:nvPr/>
          </p:nvGrpSpPr>
          <p:grpSpPr>
            <a:xfrm>
              <a:off x="236213" y="1662110"/>
              <a:ext cx="1596252" cy="1584175"/>
              <a:chOff x="236213" y="1939039"/>
              <a:chExt cx="1596252" cy="1584175"/>
            </a:xfrm>
          </p:grpSpPr>
          <p:sp>
            <p:nvSpPr>
              <p:cNvPr id="68" name="Rectangle 67"/>
              <p:cNvSpPr/>
              <p:nvPr/>
            </p:nvSpPr>
            <p:spPr>
              <a:xfrm>
                <a:off x="248289" y="1939039"/>
                <a:ext cx="1584176" cy="158417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69" name="Group 68"/>
              <p:cNvGrpSpPr/>
              <p:nvPr/>
            </p:nvGrpSpPr>
            <p:grpSpPr>
              <a:xfrm>
                <a:off x="236213" y="2659119"/>
                <a:ext cx="1596252" cy="733655"/>
                <a:chOff x="5234610" y="4049665"/>
                <a:chExt cx="2857738" cy="1251980"/>
              </a:xfrm>
            </p:grpSpPr>
            <p:grpSp>
              <p:nvGrpSpPr>
                <p:cNvPr id="71" name="Group 55"/>
                <p:cNvGrpSpPr/>
                <p:nvPr/>
              </p:nvGrpSpPr>
              <p:grpSpPr>
                <a:xfrm>
                  <a:off x="5234610" y="4049665"/>
                  <a:ext cx="1025394" cy="1251980"/>
                  <a:chOff x="5975498" y="4000504"/>
                  <a:chExt cx="1025394" cy="1251980"/>
                </a:xfrm>
              </p:grpSpPr>
              <p:sp>
                <p:nvSpPr>
                  <p:cNvPr id="80" name="Freeform 79"/>
                  <p:cNvSpPr/>
                  <p:nvPr/>
                </p:nvSpPr>
                <p:spPr bwMode="auto">
                  <a:xfrm>
                    <a:off x="6329645" y="4000504"/>
                    <a:ext cx="456934" cy="1245476"/>
                  </a:xfrm>
                  <a:custGeom>
                    <a:avLst/>
                    <a:gdLst>
                      <a:gd name="connsiteX0" fmla="*/ 0 w 1765738"/>
                      <a:gd name="connsiteY0" fmla="*/ 1245476 h 1245476"/>
                      <a:gd name="connsiteX1" fmla="*/ 945931 w 1765738"/>
                      <a:gd name="connsiteY1" fmla="*/ 0 h 1245476"/>
                      <a:gd name="connsiteX2" fmla="*/ 1765738 w 1765738"/>
                      <a:gd name="connsiteY2" fmla="*/ 1245476 h 1245476"/>
                    </a:gdLst>
                    <a:ahLst/>
                    <a:cxnLst>
                      <a:cxn ang="0">
                        <a:pos x="connsiteX0" y="connsiteY0"/>
                      </a:cxn>
                      <a:cxn ang="0">
                        <a:pos x="connsiteX1" y="connsiteY1"/>
                      </a:cxn>
                      <a:cxn ang="0">
                        <a:pos x="connsiteX2" y="connsiteY2"/>
                      </a:cxn>
                    </a:cxnLst>
                    <a:rect l="l" t="t" r="r" b="b"/>
                    <a:pathLst>
                      <a:path w="1765738" h="1245476">
                        <a:moveTo>
                          <a:pt x="0" y="1245476"/>
                        </a:moveTo>
                        <a:cubicBezTo>
                          <a:pt x="325820" y="622738"/>
                          <a:pt x="651641" y="0"/>
                          <a:pt x="945931" y="0"/>
                        </a:cubicBezTo>
                        <a:cubicBezTo>
                          <a:pt x="1240221" y="0"/>
                          <a:pt x="1502979" y="622738"/>
                          <a:pt x="1765738" y="1245476"/>
                        </a:cubicBezTo>
                      </a:path>
                    </a:pathLst>
                  </a:custGeom>
                  <a:solidFill>
                    <a:schemeClr val="bg1"/>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pitchFamily="34" charset="0"/>
                      <a:ea typeface="ヒラギノ角ゴ Pro W3" pitchFamily="1" charset="-128"/>
                    </a:endParaRPr>
                  </a:p>
                </p:txBody>
              </p:sp>
              <p:cxnSp>
                <p:nvCxnSpPr>
                  <p:cNvPr id="81" name="Straight Connector 80"/>
                  <p:cNvCxnSpPr/>
                  <p:nvPr/>
                </p:nvCxnSpPr>
                <p:spPr bwMode="auto">
                  <a:xfrm>
                    <a:off x="6786578" y="5225583"/>
                    <a:ext cx="214314" cy="0"/>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82" name="Straight Connector 81"/>
                  <p:cNvCxnSpPr>
                    <a:stCxn id="80" idx="0"/>
                  </p:cNvCxnSpPr>
                  <p:nvPr/>
                </p:nvCxnSpPr>
                <p:spPr bwMode="auto">
                  <a:xfrm flipH="1">
                    <a:off x="5975498" y="5245980"/>
                    <a:ext cx="354147" cy="6504"/>
                  </a:xfrm>
                  <a:prstGeom prst="line">
                    <a:avLst/>
                  </a:prstGeom>
                  <a:solidFill>
                    <a:schemeClr val="accent1"/>
                  </a:solidFill>
                  <a:ln w="38100" cap="flat" cmpd="sng" algn="ctr">
                    <a:solidFill>
                      <a:schemeClr val="tx1"/>
                    </a:solidFill>
                    <a:prstDash val="solid"/>
                    <a:round/>
                    <a:headEnd type="none" w="med" len="med"/>
                    <a:tailEnd type="none" w="med" len="med"/>
                  </a:ln>
                  <a:effectLst/>
                </p:spPr>
              </p:cxnSp>
            </p:grpSp>
            <p:grpSp>
              <p:nvGrpSpPr>
                <p:cNvPr id="72" name="Group 56"/>
                <p:cNvGrpSpPr/>
                <p:nvPr/>
              </p:nvGrpSpPr>
              <p:grpSpPr>
                <a:xfrm>
                  <a:off x="6248248" y="4567990"/>
                  <a:ext cx="1025394" cy="705300"/>
                  <a:chOff x="5975498" y="4000504"/>
                  <a:chExt cx="1025394" cy="1251980"/>
                </a:xfrm>
              </p:grpSpPr>
              <p:sp>
                <p:nvSpPr>
                  <p:cNvPr id="77" name="Freeform 76"/>
                  <p:cNvSpPr/>
                  <p:nvPr/>
                </p:nvSpPr>
                <p:spPr bwMode="auto">
                  <a:xfrm>
                    <a:off x="6329645" y="4000504"/>
                    <a:ext cx="456934" cy="1245476"/>
                  </a:xfrm>
                  <a:custGeom>
                    <a:avLst/>
                    <a:gdLst>
                      <a:gd name="connsiteX0" fmla="*/ 0 w 1765738"/>
                      <a:gd name="connsiteY0" fmla="*/ 1245476 h 1245476"/>
                      <a:gd name="connsiteX1" fmla="*/ 945931 w 1765738"/>
                      <a:gd name="connsiteY1" fmla="*/ 0 h 1245476"/>
                      <a:gd name="connsiteX2" fmla="*/ 1765738 w 1765738"/>
                      <a:gd name="connsiteY2" fmla="*/ 1245476 h 1245476"/>
                    </a:gdLst>
                    <a:ahLst/>
                    <a:cxnLst>
                      <a:cxn ang="0">
                        <a:pos x="connsiteX0" y="connsiteY0"/>
                      </a:cxn>
                      <a:cxn ang="0">
                        <a:pos x="connsiteX1" y="connsiteY1"/>
                      </a:cxn>
                      <a:cxn ang="0">
                        <a:pos x="connsiteX2" y="connsiteY2"/>
                      </a:cxn>
                    </a:cxnLst>
                    <a:rect l="l" t="t" r="r" b="b"/>
                    <a:pathLst>
                      <a:path w="1765738" h="1245476">
                        <a:moveTo>
                          <a:pt x="0" y="1245476"/>
                        </a:moveTo>
                        <a:cubicBezTo>
                          <a:pt x="325820" y="622738"/>
                          <a:pt x="651641" y="0"/>
                          <a:pt x="945931" y="0"/>
                        </a:cubicBezTo>
                        <a:cubicBezTo>
                          <a:pt x="1240221" y="0"/>
                          <a:pt x="1502979" y="622738"/>
                          <a:pt x="1765738" y="1245476"/>
                        </a:cubicBezTo>
                      </a:path>
                    </a:pathLst>
                  </a:custGeom>
                  <a:solidFill>
                    <a:schemeClr val="bg1"/>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pitchFamily="34" charset="0"/>
                      <a:ea typeface="ヒラギノ角ゴ Pro W3" pitchFamily="1" charset="-128"/>
                    </a:endParaRPr>
                  </a:p>
                </p:txBody>
              </p:sp>
              <p:cxnSp>
                <p:nvCxnSpPr>
                  <p:cNvPr id="78" name="Straight Connector 77"/>
                  <p:cNvCxnSpPr/>
                  <p:nvPr/>
                </p:nvCxnSpPr>
                <p:spPr bwMode="auto">
                  <a:xfrm>
                    <a:off x="6786578" y="5225583"/>
                    <a:ext cx="214314" cy="0"/>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79" name="Straight Connector 78"/>
                  <p:cNvCxnSpPr>
                    <a:stCxn id="77" idx="0"/>
                  </p:cNvCxnSpPr>
                  <p:nvPr/>
                </p:nvCxnSpPr>
                <p:spPr bwMode="auto">
                  <a:xfrm flipH="1">
                    <a:off x="5975498" y="5245980"/>
                    <a:ext cx="354147" cy="6504"/>
                  </a:xfrm>
                  <a:prstGeom prst="line">
                    <a:avLst/>
                  </a:prstGeom>
                  <a:solidFill>
                    <a:schemeClr val="accent1"/>
                  </a:solidFill>
                  <a:ln w="38100" cap="flat" cmpd="sng" algn="ctr">
                    <a:solidFill>
                      <a:schemeClr val="tx1"/>
                    </a:solidFill>
                    <a:prstDash val="solid"/>
                    <a:round/>
                    <a:headEnd type="none" w="med" len="med"/>
                    <a:tailEnd type="none" w="med" len="med"/>
                  </a:ln>
                  <a:effectLst/>
                </p:spPr>
              </p:cxnSp>
            </p:grpSp>
            <p:grpSp>
              <p:nvGrpSpPr>
                <p:cNvPr id="73" name="Group 60"/>
                <p:cNvGrpSpPr/>
                <p:nvPr/>
              </p:nvGrpSpPr>
              <p:grpSpPr>
                <a:xfrm>
                  <a:off x="7066954" y="4353676"/>
                  <a:ext cx="1025394" cy="898350"/>
                  <a:chOff x="5975498" y="4000504"/>
                  <a:chExt cx="1025394" cy="1251980"/>
                </a:xfrm>
              </p:grpSpPr>
              <p:sp>
                <p:nvSpPr>
                  <p:cNvPr id="74" name="Freeform 73"/>
                  <p:cNvSpPr/>
                  <p:nvPr/>
                </p:nvSpPr>
                <p:spPr bwMode="auto">
                  <a:xfrm>
                    <a:off x="6329645" y="4000504"/>
                    <a:ext cx="456934" cy="1245476"/>
                  </a:xfrm>
                  <a:custGeom>
                    <a:avLst/>
                    <a:gdLst>
                      <a:gd name="connsiteX0" fmla="*/ 0 w 1765738"/>
                      <a:gd name="connsiteY0" fmla="*/ 1245476 h 1245476"/>
                      <a:gd name="connsiteX1" fmla="*/ 945931 w 1765738"/>
                      <a:gd name="connsiteY1" fmla="*/ 0 h 1245476"/>
                      <a:gd name="connsiteX2" fmla="*/ 1765738 w 1765738"/>
                      <a:gd name="connsiteY2" fmla="*/ 1245476 h 1245476"/>
                    </a:gdLst>
                    <a:ahLst/>
                    <a:cxnLst>
                      <a:cxn ang="0">
                        <a:pos x="connsiteX0" y="connsiteY0"/>
                      </a:cxn>
                      <a:cxn ang="0">
                        <a:pos x="connsiteX1" y="connsiteY1"/>
                      </a:cxn>
                      <a:cxn ang="0">
                        <a:pos x="connsiteX2" y="connsiteY2"/>
                      </a:cxn>
                    </a:cxnLst>
                    <a:rect l="l" t="t" r="r" b="b"/>
                    <a:pathLst>
                      <a:path w="1765738" h="1245476">
                        <a:moveTo>
                          <a:pt x="0" y="1245476"/>
                        </a:moveTo>
                        <a:cubicBezTo>
                          <a:pt x="325820" y="622738"/>
                          <a:pt x="651641" y="0"/>
                          <a:pt x="945931" y="0"/>
                        </a:cubicBezTo>
                        <a:cubicBezTo>
                          <a:pt x="1240221" y="0"/>
                          <a:pt x="1502979" y="622738"/>
                          <a:pt x="1765738" y="1245476"/>
                        </a:cubicBezTo>
                      </a:path>
                    </a:pathLst>
                  </a:custGeom>
                  <a:solidFill>
                    <a:schemeClr val="bg1"/>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pitchFamily="34" charset="0"/>
                      <a:ea typeface="ヒラギノ角ゴ Pro W3" pitchFamily="1" charset="-128"/>
                    </a:endParaRPr>
                  </a:p>
                </p:txBody>
              </p:sp>
              <p:cxnSp>
                <p:nvCxnSpPr>
                  <p:cNvPr id="75" name="Straight Connector 74"/>
                  <p:cNvCxnSpPr/>
                  <p:nvPr/>
                </p:nvCxnSpPr>
                <p:spPr bwMode="auto">
                  <a:xfrm>
                    <a:off x="6786578" y="5225583"/>
                    <a:ext cx="214314" cy="0"/>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76" name="Straight Connector 75"/>
                  <p:cNvCxnSpPr>
                    <a:stCxn id="74" idx="0"/>
                  </p:cNvCxnSpPr>
                  <p:nvPr/>
                </p:nvCxnSpPr>
                <p:spPr bwMode="auto">
                  <a:xfrm flipH="1">
                    <a:off x="5975498" y="5245980"/>
                    <a:ext cx="354147" cy="6504"/>
                  </a:xfrm>
                  <a:prstGeom prst="line">
                    <a:avLst/>
                  </a:prstGeom>
                  <a:solidFill>
                    <a:schemeClr val="accent1"/>
                  </a:solidFill>
                  <a:ln w="38100" cap="flat" cmpd="sng" algn="ctr">
                    <a:solidFill>
                      <a:schemeClr val="tx1"/>
                    </a:solidFill>
                    <a:prstDash val="solid"/>
                    <a:round/>
                    <a:headEnd type="none" w="med" len="med"/>
                    <a:tailEnd type="none" w="med" len="med"/>
                  </a:ln>
                  <a:effectLst/>
                </p:spPr>
              </p:cxnSp>
            </p:grpSp>
          </p:grpSp>
          <p:sp>
            <p:nvSpPr>
              <p:cNvPr id="70" name="TextBox 69"/>
              <p:cNvSpPr txBox="1"/>
              <p:nvPr/>
            </p:nvSpPr>
            <p:spPr>
              <a:xfrm>
                <a:off x="421457" y="1961246"/>
                <a:ext cx="1237839" cy="646331"/>
              </a:xfrm>
              <a:prstGeom prst="rect">
                <a:avLst/>
              </a:prstGeom>
              <a:noFill/>
            </p:spPr>
            <p:txBody>
              <a:bodyPr wrap="none" rtlCol="0">
                <a:spAutoFit/>
              </a:bodyPr>
              <a:lstStyle/>
              <a:p>
                <a:pPr marL="342900" indent="-342900">
                  <a:buAutoNum type="alphaUcPeriod"/>
                </a:pPr>
                <a:r>
                  <a:rPr lang="en-GB" dirty="0" smtClean="0"/>
                  <a:t>Smith</a:t>
                </a:r>
              </a:p>
              <a:p>
                <a:r>
                  <a:rPr lang="en-GB" dirty="0" smtClean="0"/>
                  <a:t>378456729</a:t>
                </a:r>
                <a:endParaRPr lang="en-GB" dirty="0"/>
              </a:p>
            </p:txBody>
          </p:sp>
        </p:grpSp>
        <p:sp>
          <p:nvSpPr>
            <p:cNvPr id="37" name="Rectangle 36"/>
            <p:cNvSpPr/>
            <p:nvPr/>
          </p:nvSpPr>
          <p:spPr>
            <a:xfrm>
              <a:off x="3733927" y="2221334"/>
              <a:ext cx="1584176" cy="103031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8" name="Group 37"/>
            <p:cNvGrpSpPr/>
            <p:nvPr/>
          </p:nvGrpSpPr>
          <p:grpSpPr>
            <a:xfrm>
              <a:off x="3721851" y="2387557"/>
              <a:ext cx="1596252" cy="733655"/>
              <a:chOff x="5234610" y="4049665"/>
              <a:chExt cx="2857738" cy="1251980"/>
            </a:xfrm>
          </p:grpSpPr>
          <p:grpSp>
            <p:nvGrpSpPr>
              <p:cNvPr id="56" name="Group 55"/>
              <p:cNvGrpSpPr/>
              <p:nvPr/>
            </p:nvGrpSpPr>
            <p:grpSpPr>
              <a:xfrm>
                <a:off x="5234610" y="4049665"/>
                <a:ext cx="1025394" cy="1251980"/>
                <a:chOff x="5975498" y="4000504"/>
                <a:chExt cx="1025394" cy="1251980"/>
              </a:xfrm>
            </p:grpSpPr>
            <p:sp>
              <p:nvSpPr>
                <p:cNvPr id="65" name="Freeform 64"/>
                <p:cNvSpPr/>
                <p:nvPr/>
              </p:nvSpPr>
              <p:spPr bwMode="auto">
                <a:xfrm>
                  <a:off x="6329645" y="4000504"/>
                  <a:ext cx="456934" cy="1245476"/>
                </a:xfrm>
                <a:custGeom>
                  <a:avLst/>
                  <a:gdLst>
                    <a:gd name="connsiteX0" fmla="*/ 0 w 1765738"/>
                    <a:gd name="connsiteY0" fmla="*/ 1245476 h 1245476"/>
                    <a:gd name="connsiteX1" fmla="*/ 945931 w 1765738"/>
                    <a:gd name="connsiteY1" fmla="*/ 0 h 1245476"/>
                    <a:gd name="connsiteX2" fmla="*/ 1765738 w 1765738"/>
                    <a:gd name="connsiteY2" fmla="*/ 1245476 h 1245476"/>
                  </a:gdLst>
                  <a:ahLst/>
                  <a:cxnLst>
                    <a:cxn ang="0">
                      <a:pos x="connsiteX0" y="connsiteY0"/>
                    </a:cxn>
                    <a:cxn ang="0">
                      <a:pos x="connsiteX1" y="connsiteY1"/>
                    </a:cxn>
                    <a:cxn ang="0">
                      <a:pos x="connsiteX2" y="connsiteY2"/>
                    </a:cxn>
                  </a:cxnLst>
                  <a:rect l="l" t="t" r="r" b="b"/>
                  <a:pathLst>
                    <a:path w="1765738" h="1245476">
                      <a:moveTo>
                        <a:pt x="0" y="1245476"/>
                      </a:moveTo>
                      <a:cubicBezTo>
                        <a:pt x="325820" y="622738"/>
                        <a:pt x="651641" y="0"/>
                        <a:pt x="945931" y="0"/>
                      </a:cubicBezTo>
                      <a:cubicBezTo>
                        <a:pt x="1240221" y="0"/>
                        <a:pt x="1502979" y="622738"/>
                        <a:pt x="1765738" y="1245476"/>
                      </a:cubicBezTo>
                    </a:path>
                  </a:pathLst>
                </a:custGeom>
                <a:solidFill>
                  <a:schemeClr val="bg1"/>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pitchFamily="34" charset="0"/>
                    <a:ea typeface="ヒラギノ角ゴ Pro W3" pitchFamily="1" charset="-128"/>
                  </a:endParaRPr>
                </a:p>
              </p:txBody>
            </p:sp>
            <p:cxnSp>
              <p:nvCxnSpPr>
                <p:cNvPr id="66" name="Straight Connector 65"/>
                <p:cNvCxnSpPr/>
                <p:nvPr/>
              </p:nvCxnSpPr>
              <p:spPr bwMode="auto">
                <a:xfrm>
                  <a:off x="6786578" y="5225583"/>
                  <a:ext cx="214314" cy="0"/>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67" name="Straight Connector 66"/>
                <p:cNvCxnSpPr>
                  <a:stCxn id="65" idx="0"/>
                </p:cNvCxnSpPr>
                <p:nvPr/>
              </p:nvCxnSpPr>
              <p:spPr bwMode="auto">
                <a:xfrm flipH="1">
                  <a:off x="5975498" y="5245980"/>
                  <a:ext cx="354147" cy="6504"/>
                </a:xfrm>
                <a:prstGeom prst="line">
                  <a:avLst/>
                </a:prstGeom>
                <a:solidFill>
                  <a:schemeClr val="accent1"/>
                </a:solidFill>
                <a:ln w="38100" cap="flat" cmpd="sng" algn="ctr">
                  <a:solidFill>
                    <a:schemeClr val="tx1"/>
                  </a:solidFill>
                  <a:prstDash val="solid"/>
                  <a:round/>
                  <a:headEnd type="none" w="med" len="med"/>
                  <a:tailEnd type="none" w="med" len="med"/>
                </a:ln>
                <a:effectLst/>
              </p:spPr>
            </p:cxnSp>
          </p:grpSp>
          <p:grpSp>
            <p:nvGrpSpPr>
              <p:cNvPr id="57" name="Group 56"/>
              <p:cNvGrpSpPr/>
              <p:nvPr/>
            </p:nvGrpSpPr>
            <p:grpSpPr>
              <a:xfrm>
                <a:off x="6248248" y="4567990"/>
                <a:ext cx="1025394" cy="705300"/>
                <a:chOff x="5975498" y="4000504"/>
                <a:chExt cx="1025394" cy="1251980"/>
              </a:xfrm>
            </p:grpSpPr>
            <p:sp>
              <p:nvSpPr>
                <p:cNvPr id="62" name="Freeform 61"/>
                <p:cNvSpPr/>
                <p:nvPr/>
              </p:nvSpPr>
              <p:spPr bwMode="auto">
                <a:xfrm>
                  <a:off x="6329645" y="4000504"/>
                  <a:ext cx="456934" cy="1245476"/>
                </a:xfrm>
                <a:custGeom>
                  <a:avLst/>
                  <a:gdLst>
                    <a:gd name="connsiteX0" fmla="*/ 0 w 1765738"/>
                    <a:gd name="connsiteY0" fmla="*/ 1245476 h 1245476"/>
                    <a:gd name="connsiteX1" fmla="*/ 945931 w 1765738"/>
                    <a:gd name="connsiteY1" fmla="*/ 0 h 1245476"/>
                    <a:gd name="connsiteX2" fmla="*/ 1765738 w 1765738"/>
                    <a:gd name="connsiteY2" fmla="*/ 1245476 h 1245476"/>
                  </a:gdLst>
                  <a:ahLst/>
                  <a:cxnLst>
                    <a:cxn ang="0">
                      <a:pos x="connsiteX0" y="connsiteY0"/>
                    </a:cxn>
                    <a:cxn ang="0">
                      <a:pos x="connsiteX1" y="connsiteY1"/>
                    </a:cxn>
                    <a:cxn ang="0">
                      <a:pos x="connsiteX2" y="connsiteY2"/>
                    </a:cxn>
                  </a:cxnLst>
                  <a:rect l="l" t="t" r="r" b="b"/>
                  <a:pathLst>
                    <a:path w="1765738" h="1245476">
                      <a:moveTo>
                        <a:pt x="0" y="1245476"/>
                      </a:moveTo>
                      <a:cubicBezTo>
                        <a:pt x="325820" y="622738"/>
                        <a:pt x="651641" y="0"/>
                        <a:pt x="945931" y="0"/>
                      </a:cubicBezTo>
                      <a:cubicBezTo>
                        <a:pt x="1240221" y="0"/>
                        <a:pt x="1502979" y="622738"/>
                        <a:pt x="1765738" y="1245476"/>
                      </a:cubicBezTo>
                    </a:path>
                  </a:pathLst>
                </a:custGeom>
                <a:solidFill>
                  <a:schemeClr val="bg1"/>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pitchFamily="34" charset="0"/>
                    <a:ea typeface="ヒラギノ角ゴ Pro W3" pitchFamily="1" charset="-128"/>
                  </a:endParaRPr>
                </a:p>
              </p:txBody>
            </p:sp>
            <p:cxnSp>
              <p:nvCxnSpPr>
                <p:cNvPr id="63" name="Straight Connector 62"/>
                <p:cNvCxnSpPr/>
                <p:nvPr/>
              </p:nvCxnSpPr>
              <p:spPr bwMode="auto">
                <a:xfrm>
                  <a:off x="6786578" y="5225583"/>
                  <a:ext cx="214314" cy="0"/>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64" name="Straight Connector 63"/>
                <p:cNvCxnSpPr>
                  <a:stCxn id="62" idx="0"/>
                </p:cNvCxnSpPr>
                <p:nvPr/>
              </p:nvCxnSpPr>
              <p:spPr bwMode="auto">
                <a:xfrm flipH="1">
                  <a:off x="5975498" y="5245980"/>
                  <a:ext cx="354147" cy="6504"/>
                </a:xfrm>
                <a:prstGeom prst="line">
                  <a:avLst/>
                </a:prstGeom>
                <a:solidFill>
                  <a:schemeClr val="accent1"/>
                </a:solidFill>
                <a:ln w="38100" cap="flat" cmpd="sng" algn="ctr">
                  <a:solidFill>
                    <a:schemeClr val="tx1"/>
                  </a:solidFill>
                  <a:prstDash val="solid"/>
                  <a:round/>
                  <a:headEnd type="none" w="med" len="med"/>
                  <a:tailEnd type="none" w="med" len="med"/>
                </a:ln>
                <a:effectLst/>
              </p:spPr>
            </p:cxnSp>
          </p:grpSp>
          <p:grpSp>
            <p:nvGrpSpPr>
              <p:cNvPr id="58" name="Group 60"/>
              <p:cNvGrpSpPr/>
              <p:nvPr/>
            </p:nvGrpSpPr>
            <p:grpSpPr>
              <a:xfrm>
                <a:off x="7066954" y="4353676"/>
                <a:ext cx="1025394" cy="898350"/>
                <a:chOff x="5975498" y="4000504"/>
                <a:chExt cx="1025394" cy="1251980"/>
              </a:xfrm>
            </p:grpSpPr>
            <p:sp>
              <p:nvSpPr>
                <p:cNvPr id="59" name="Freeform 58"/>
                <p:cNvSpPr/>
                <p:nvPr/>
              </p:nvSpPr>
              <p:spPr bwMode="auto">
                <a:xfrm>
                  <a:off x="6329645" y="4000504"/>
                  <a:ext cx="456934" cy="1245476"/>
                </a:xfrm>
                <a:custGeom>
                  <a:avLst/>
                  <a:gdLst>
                    <a:gd name="connsiteX0" fmla="*/ 0 w 1765738"/>
                    <a:gd name="connsiteY0" fmla="*/ 1245476 h 1245476"/>
                    <a:gd name="connsiteX1" fmla="*/ 945931 w 1765738"/>
                    <a:gd name="connsiteY1" fmla="*/ 0 h 1245476"/>
                    <a:gd name="connsiteX2" fmla="*/ 1765738 w 1765738"/>
                    <a:gd name="connsiteY2" fmla="*/ 1245476 h 1245476"/>
                  </a:gdLst>
                  <a:ahLst/>
                  <a:cxnLst>
                    <a:cxn ang="0">
                      <a:pos x="connsiteX0" y="connsiteY0"/>
                    </a:cxn>
                    <a:cxn ang="0">
                      <a:pos x="connsiteX1" y="connsiteY1"/>
                    </a:cxn>
                    <a:cxn ang="0">
                      <a:pos x="connsiteX2" y="connsiteY2"/>
                    </a:cxn>
                  </a:cxnLst>
                  <a:rect l="l" t="t" r="r" b="b"/>
                  <a:pathLst>
                    <a:path w="1765738" h="1245476">
                      <a:moveTo>
                        <a:pt x="0" y="1245476"/>
                      </a:moveTo>
                      <a:cubicBezTo>
                        <a:pt x="325820" y="622738"/>
                        <a:pt x="651641" y="0"/>
                        <a:pt x="945931" y="0"/>
                      </a:cubicBezTo>
                      <a:cubicBezTo>
                        <a:pt x="1240221" y="0"/>
                        <a:pt x="1502979" y="622738"/>
                        <a:pt x="1765738" y="1245476"/>
                      </a:cubicBezTo>
                    </a:path>
                  </a:pathLst>
                </a:custGeom>
                <a:solidFill>
                  <a:schemeClr val="bg1"/>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pitchFamily="34" charset="0"/>
                    <a:ea typeface="ヒラギノ角ゴ Pro W3" pitchFamily="1" charset="-128"/>
                  </a:endParaRPr>
                </a:p>
              </p:txBody>
            </p:sp>
            <p:cxnSp>
              <p:nvCxnSpPr>
                <p:cNvPr id="60" name="Straight Connector 59"/>
                <p:cNvCxnSpPr/>
                <p:nvPr/>
              </p:nvCxnSpPr>
              <p:spPr bwMode="auto">
                <a:xfrm>
                  <a:off x="6786578" y="5225583"/>
                  <a:ext cx="214314" cy="0"/>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61" name="Straight Connector 60"/>
                <p:cNvCxnSpPr>
                  <a:stCxn id="59" idx="0"/>
                </p:cNvCxnSpPr>
                <p:nvPr/>
              </p:nvCxnSpPr>
              <p:spPr bwMode="auto">
                <a:xfrm flipH="1">
                  <a:off x="5975498" y="5245980"/>
                  <a:ext cx="354147" cy="6504"/>
                </a:xfrm>
                <a:prstGeom prst="line">
                  <a:avLst/>
                </a:prstGeom>
                <a:solidFill>
                  <a:schemeClr val="accent1"/>
                </a:solidFill>
                <a:ln w="38100" cap="flat" cmpd="sng" algn="ctr">
                  <a:solidFill>
                    <a:schemeClr val="tx1"/>
                  </a:solidFill>
                  <a:prstDash val="solid"/>
                  <a:round/>
                  <a:headEnd type="none" w="med" len="med"/>
                  <a:tailEnd type="none" w="med" len="med"/>
                </a:ln>
                <a:effectLst/>
              </p:spPr>
            </p:cxnSp>
          </p:grpSp>
        </p:grpSp>
        <p:sp>
          <p:nvSpPr>
            <p:cNvPr id="39" name="Rectangle 38"/>
            <p:cNvSpPr/>
            <p:nvPr/>
          </p:nvSpPr>
          <p:spPr>
            <a:xfrm>
              <a:off x="2117316" y="2215967"/>
              <a:ext cx="1296144" cy="103031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smtClean="0">
                  <a:solidFill>
                    <a:schemeClr val="tx1"/>
                  </a:solidFill>
                </a:rPr>
                <a:t>Anonymize</a:t>
              </a:r>
              <a:endParaRPr lang="en-GB" dirty="0" smtClean="0">
                <a:solidFill>
                  <a:schemeClr val="tx1"/>
                </a:solidFill>
              </a:endParaRPr>
            </a:p>
          </p:txBody>
        </p:sp>
        <p:sp>
          <p:nvSpPr>
            <p:cNvPr id="40" name="Rectangle 39"/>
            <p:cNvSpPr/>
            <p:nvPr/>
          </p:nvSpPr>
          <p:spPr>
            <a:xfrm>
              <a:off x="5652120" y="2225909"/>
              <a:ext cx="1152128" cy="103031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smtClean="0">
                  <a:solidFill>
                    <a:schemeClr val="tx1"/>
                  </a:solidFill>
                </a:rPr>
                <a:t>Analyze</a:t>
              </a:r>
              <a:endParaRPr lang="en-GB" dirty="0">
                <a:solidFill>
                  <a:schemeClr val="tx1"/>
                </a:solidFill>
              </a:endParaRPr>
            </a:p>
          </p:txBody>
        </p:sp>
        <p:sp>
          <p:nvSpPr>
            <p:cNvPr id="41" name="Rectangle 40"/>
            <p:cNvSpPr/>
            <p:nvPr/>
          </p:nvSpPr>
          <p:spPr>
            <a:xfrm>
              <a:off x="7164288" y="2221334"/>
              <a:ext cx="1080491" cy="103031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2" name="TextBox 41"/>
            <p:cNvSpPr txBox="1"/>
            <p:nvPr/>
          </p:nvSpPr>
          <p:spPr>
            <a:xfrm>
              <a:off x="7236295" y="2266382"/>
              <a:ext cx="936475" cy="923330"/>
            </a:xfrm>
            <a:prstGeom prst="rect">
              <a:avLst/>
            </a:prstGeom>
            <a:noFill/>
          </p:spPr>
          <p:txBody>
            <a:bodyPr wrap="none" rtlCol="0">
              <a:spAutoFit/>
            </a:bodyPr>
            <a:lstStyle/>
            <a:p>
              <a:r>
                <a:rPr lang="en-GB" dirty="0"/>
                <a:t>p</a:t>
              </a:r>
              <a:r>
                <a:rPr lang="en-GB" dirty="0" smtClean="0"/>
                <a:t> = 30%</a:t>
              </a:r>
            </a:p>
            <a:p>
              <a:r>
                <a:rPr lang="en-GB" dirty="0"/>
                <a:t>q</a:t>
              </a:r>
              <a:r>
                <a:rPr lang="en-GB" dirty="0" smtClean="0"/>
                <a:t> = 27.4</a:t>
              </a:r>
            </a:p>
            <a:p>
              <a:r>
                <a:rPr lang="en-GB" dirty="0"/>
                <a:t>r</a:t>
              </a:r>
              <a:r>
                <a:rPr lang="en-GB" dirty="0" smtClean="0"/>
                <a:t> = 34</a:t>
              </a:r>
              <a:endParaRPr lang="en-GB" dirty="0"/>
            </a:p>
          </p:txBody>
        </p:sp>
        <p:sp>
          <p:nvSpPr>
            <p:cNvPr id="48" name="TextBox 47"/>
            <p:cNvSpPr txBox="1"/>
            <p:nvPr/>
          </p:nvSpPr>
          <p:spPr>
            <a:xfrm>
              <a:off x="174665" y="1206898"/>
              <a:ext cx="1731424" cy="400110"/>
            </a:xfrm>
            <a:prstGeom prst="rect">
              <a:avLst/>
            </a:prstGeom>
            <a:noFill/>
          </p:spPr>
          <p:txBody>
            <a:bodyPr wrap="square" rtlCol="0">
              <a:spAutoFit/>
            </a:bodyPr>
            <a:lstStyle/>
            <a:p>
              <a:r>
                <a:rPr lang="en-GB" dirty="0" smtClean="0"/>
                <a:t>  </a:t>
              </a:r>
              <a:r>
                <a:rPr lang="en-GB" sz="2000" dirty="0" smtClean="0"/>
                <a:t>Patient Data</a:t>
              </a:r>
              <a:endParaRPr lang="en-GB" dirty="0"/>
            </a:p>
          </p:txBody>
        </p:sp>
        <p:sp>
          <p:nvSpPr>
            <p:cNvPr id="49" name="TextBox 48"/>
            <p:cNvSpPr txBox="1"/>
            <p:nvPr/>
          </p:nvSpPr>
          <p:spPr>
            <a:xfrm>
              <a:off x="3822439" y="1471346"/>
              <a:ext cx="1326838" cy="707886"/>
            </a:xfrm>
            <a:prstGeom prst="rect">
              <a:avLst/>
            </a:prstGeom>
            <a:noFill/>
          </p:spPr>
          <p:txBody>
            <a:bodyPr wrap="none" rtlCol="0">
              <a:spAutoFit/>
            </a:bodyPr>
            <a:lstStyle/>
            <a:p>
              <a:pPr algn="ctr"/>
              <a:r>
                <a:rPr lang="en-GB" sz="2000" dirty="0" smtClean="0"/>
                <a:t>Heart-rate </a:t>
              </a:r>
            </a:p>
            <a:p>
              <a:pPr algn="ctr"/>
              <a:r>
                <a:rPr lang="en-GB" sz="2000" dirty="0" smtClean="0"/>
                <a:t>Data</a:t>
              </a:r>
              <a:endParaRPr lang="en-GB" sz="2000" dirty="0"/>
            </a:p>
          </p:txBody>
        </p:sp>
        <p:sp>
          <p:nvSpPr>
            <p:cNvPr id="50" name="TextBox 49"/>
            <p:cNvSpPr txBox="1"/>
            <p:nvPr/>
          </p:nvSpPr>
          <p:spPr>
            <a:xfrm>
              <a:off x="7236295" y="1748345"/>
              <a:ext cx="930383" cy="400110"/>
            </a:xfrm>
            <a:prstGeom prst="rect">
              <a:avLst/>
            </a:prstGeom>
            <a:noFill/>
          </p:spPr>
          <p:txBody>
            <a:bodyPr wrap="none" rtlCol="0">
              <a:spAutoFit/>
            </a:bodyPr>
            <a:lstStyle/>
            <a:p>
              <a:r>
                <a:rPr lang="en-GB" sz="2000" dirty="0" smtClean="0"/>
                <a:t>Results</a:t>
              </a:r>
              <a:endParaRPr lang="en-GB" sz="2000" dirty="0"/>
            </a:p>
          </p:txBody>
        </p:sp>
        <p:cxnSp>
          <p:nvCxnSpPr>
            <p:cNvPr id="51" name="Straight Arrow Connector 50"/>
            <p:cNvCxnSpPr/>
            <p:nvPr/>
          </p:nvCxnSpPr>
          <p:spPr>
            <a:xfrm flipV="1">
              <a:off x="1832465" y="2762330"/>
              <a:ext cx="284851" cy="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3401743" y="2761399"/>
              <a:ext cx="332184"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flipV="1">
              <a:off x="1860466" y="2757986"/>
              <a:ext cx="284851" cy="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5311866" y="2761399"/>
              <a:ext cx="332184"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6804248" y="2747112"/>
              <a:ext cx="332184"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20" name="Group 19"/>
          <p:cNvGrpSpPr/>
          <p:nvPr/>
        </p:nvGrpSpPr>
        <p:grpSpPr>
          <a:xfrm>
            <a:off x="683872" y="4312333"/>
            <a:ext cx="7078645" cy="2331106"/>
            <a:chOff x="683872" y="4312333"/>
            <a:chExt cx="7078645" cy="2331106"/>
          </a:xfrm>
        </p:grpSpPr>
        <p:grpSp>
          <p:nvGrpSpPr>
            <p:cNvPr id="4" name="Group 3"/>
            <p:cNvGrpSpPr/>
            <p:nvPr/>
          </p:nvGrpSpPr>
          <p:grpSpPr>
            <a:xfrm>
              <a:off x="4675342" y="4312333"/>
              <a:ext cx="3087175" cy="607085"/>
              <a:chOff x="4675342" y="4176362"/>
              <a:chExt cx="3087175" cy="607085"/>
            </a:xfrm>
          </p:grpSpPr>
          <p:pic>
            <p:nvPicPr>
              <p:cNvPr id="10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9185" t="10725" r="52702" b="79328"/>
              <a:stretch/>
            </p:blipFill>
            <p:spPr bwMode="auto">
              <a:xfrm>
                <a:off x="4675342" y="4176362"/>
                <a:ext cx="3050332" cy="607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6" name="Rectangle 105"/>
              <p:cNvSpPr/>
              <p:nvPr/>
            </p:nvSpPr>
            <p:spPr>
              <a:xfrm>
                <a:off x="7236588" y="4591825"/>
                <a:ext cx="525929" cy="1916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07" name="Group 106"/>
            <p:cNvGrpSpPr/>
            <p:nvPr/>
          </p:nvGrpSpPr>
          <p:grpSpPr>
            <a:xfrm>
              <a:off x="683872" y="4312333"/>
              <a:ext cx="3087175" cy="607085"/>
              <a:chOff x="4675342" y="4176362"/>
              <a:chExt cx="3087175" cy="607085"/>
            </a:xfrm>
          </p:grpSpPr>
          <p:pic>
            <p:nvPicPr>
              <p:cNvPr id="10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9185" t="10725" r="52702" b="79328"/>
              <a:stretch/>
            </p:blipFill>
            <p:spPr bwMode="auto">
              <a:xfrm>
                <a:off x="4675342" y="4176362"/>
                <a:ext cx="3050332" cy="607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9" name="Rectangle 108"/>
              <p:cNvSpPr/>
              <p:nvPr/>
            </p:nvSpPr>
            <p:spPr>
              <a:xfrm>
                <a:off x="7236588" y="4591825"/>
                <a:ext cx="525929" cy="1916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3" name="Cloud 82"/>
            <p:cNvSpPr/>
            <p:nvPr/>
          </p:nvSpPr>
          <p:spPr>
            <a:xfrm>
              <a:off x="4985054" y="4869661"/>
              <a:ext cx="2363724" cy="1773778"/>
            </a:xfrm>
            <a:prstGeom prst="cloud">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sz="3600" dirty="0" smtClean="0"/>
                <a:t>Public Cloud</a:t>
              </a:r>
              <a:endParaRPr lang="en-GB" sz="3600" dirty="0"/>
            </a:p>
          </p:txBody>
        </p:sp>
        <p:sp>
          <p:nvSpPr>
            <p:cNvPr id="84" name="Cloud 83"/>
            <p:cNvSpPr/>
            <p:nvPr/>
          </p:nvSpPr>
          <p:spPr>
            <a:xfrm>
              <a:off x="905495" y="4869661"/>
              <a:ext cx="2304255" cy="1773778"/>
            </a:xfrm>
            <a:prstGeom prst="cloud">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3600" dirty="0" smtClean="0"/>
                <a:t>Private Cloud</a:t>
              </a:r>
              <a:endParaRPr lang="en-GB" sz="3600" dirty="0"/>
            </a:p>
          </p:txBody>
        </p:sp>
      </p:grpSp>
      <p:grpSp>
        <p:nvGrpSpPr>
          <p:cNvPr id="18" name="Group 17"/>
          <p:cNvGrpSpPr/>
          <p:nvPr/>
        </p:nvGrpSpPr>
        <p:grpSpPr>
          <a:xfrm>
            <a:off x="179511" y="1652126"/>
            <a:ext cx="3487399" cy="2660207"/>
            <a:chOff x="179511" y="1652126"/>
            <a:chExt cx="3487399" cy="2660207"/>
          </a:xfrm>
        </p:grpSpPr>
        <p:sp>
          <p:nvSpPr>
            <p:cNvPr id="10" name="Rectangle 9"/>
            <p:cNvSpPr/>
            <p:nvPr/>
          </p:nvSpPr>
          <p:spPr>
            <a:xfrm>
              <a:off x="179511" y="1652126"/>
              <a:ext cx="3487399" cy="2280930"/>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cxnSp>
          <p:nvCxnSpPr>
            <p:cNvPr id="12" name="Straight Arrow Connector 11"/>
            <p:cNvCxnSpPr>
              <a:stCxn id="10" idx="2"/>
            </p:cNvCxnSpPr>
            <p:nvPr/>
          </p:nvCxnSpPr>
          <p:spPr>
            <a:xfrm>
              <a:off x="1923211" y="3933056"/>
              <a:ext cx="0" cy="379277"/>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grpSp>
      <p:grpSp>
        <p:nvGrpSpPr>
          <p:cNvPr id="19" name="Group 18"/>
          <p:cNvGrpSpPr/>
          <p:nvPr/>
        </p:nvGrpSpPr>
        <p:grpSpPr>
          <a:xfrm>
            <a:off x="3775964" y="1652126"/>
            <a:ext cx="4828484" cy="2660207"/>
            <a:chOff x="3775964" y="1652126"/>
            <a:chExt cx="4828484" cy="2660207"/>
          </a:xfrm>
        </p:grpSpPr>
        <p:sp>
          <p:nvSpPr>
            <p:cNvPr id="110" name="Rectangle 109"/>
            <p:cNvSpPr/>
            <p:nvPr/>
          </p:nvSpPr>
          <p:spPr>
            <a:xfrm>
              <a:off x="3775964" y="1652126"/>
              <a:ext cx="4828484" cy="2280930"/>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cxnSp>
          <p:nvCxnSpPr>
            <p:cNvPr id="15" name="Straight Arrow Connector 14"/>
            <p:cNvCxnSpPr>
              <a:stCxn id="110" idx="2"/>
              <a:endCxn id="105" idx="0"/>
            </p:cNvCxnSpPr>
            <p:nvPr/>
          </p:nvCxnSpPr>
          <p:spPr>
            <a:xfrm>
              <a:off x="6190206" y="3933056"/>
              <a:ext cx="10302" cy="379277"/>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grpSp>
    </p:spTree>
    <p:extLst>
      <p:ext uri="{BB962C8B-B14F-4D97-AF65-F5344CB8AC3E}">
        <p14:creationId xmlns:p14="http://schemas.microsoft.com/office/powerpoint/2010/main" val="4167124842"/>
      </p:ext>
    </p:extLst>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spd="slow" advClick="0" advTm="10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619672" y="188640"/>
            <a:ext cx="6933351" cy="1143000"/>
          </a:xfrm>
        </p:spPr>
        <p:txBody>
          <a:bodyPr>
            <a:normAutofit fontScale="90000"/>
          </a:bodyPr>
          <a:lstStyle/>
          <a:p>
            <a:pPr algn="l"/>
            <a:r>
              <a:rPr lang="en-GB" dirty="0" smtClean="0"/>
              <a:t>Method</a:t>
            </a:r>
            <a:br>
              <a:rPr lang="en-GB" dirty="0" smtClean="0"/>
            </a:br>
            <a:r>
              <a:rPr lang="en-GB" sz="2700" dirty="0" smtClean="0"/>
              <a:t>(P. Watson, “A </a:t>
            </a:r>
            <a:r>
              <a:rPr lang="en-GB" sz="2700" dirty="0"/>
              <a:t>Multi-Level Security Model </a:t>
            </a:r>
            <a:r>
              <a:rPr lang="en-GB" sz="2700" dirty="0" smtClean="0"/>
              <a:t>for Partitioning </a:t>
            </a:r>
            <a:r>
              <a:rPr lang="en-GB" sz="2700" dirty="0"/>
              <a:t>Workflows over Federated </a:t>
            </a:r>
            <a:r>
              <a:rPr lang="en-GB" sz="2700" dirty="0" smtClean="0"/>
              <a:t>Clouds” J. Cloud </a:t>
            </a:r>
            <a:r>
              <a:rPr lang="en-GB" sz="2700" dirty="0"/>
              <a:t>Computing, </a:t>
            </a:r>
            <a:r>
              <a:rPr lang="en-GB" sz="2700" dirty="0" smtClean="0"/>
              <a:t>Vol. 1(1))</a:t>
            </a:r>
            <a:endParaRPr lang="en-GB" sz="1600" dirty="0"/>
          </a:p>
        </p:txBody>
      </p:sp>
      <p:sp>
        <p:nvSpPr>
          <p:cNvPr id="3" name="Content Placeholder 2"/>
          <p:cNvSpPr>
            <a:spLocks noGrp="1"/>
          </p:cNvSpPr>
          <p:nvPr>
            <p:ph idx="1"/>
          </p:nvPr>
        </p:nvSpPr>
        <p:spPr>
          <a:xfrm>
            <a:off x="457200" y="1600200"/>
            <a:ext cx="8507288" cy="4525963"/>
          </a:xfrm>
        </p:spPr>
        <p:txBody>
          <a:bodyPr>
            <a:normAutofit fontScale="92500"/>
          </a:bodyPr>
          <a:lstStyle/>
          <a:p>
            <a:pPr marL="514350" indent="-514350">
              <a:buFont typeface="+mj-lt"/>
              <a:buAutoNum type="arabicPeriod"/>
            </a:pPr>
            <a:r>
              <a:rPr lang="en-GB" dirty="0" smtClean="0"/>
              <a:t>Assign Security Level to each Workflow Block</a:t>
            </a:r>
          </a:p>
          <a:p>
            <a:pPr marL="514350" indent="-514350">
              <a:buFont typeface="+mj-lt"/>
              <a:buAutoNum type="arabicPeriod"/>
            </a:pPr>
            <a:r>
              <a:rPr lang="en-GB" dirty="0" smtClean="0"/>
              <a:t>Check conforms to Bell-</a:t>
            </a:r>
            <a:r>
              <a:rPr lang="en-GB" dirty="0" err="1" smtClean="0"/>
              <a:t>LaPadula</a:t>
            </a:r>
            <a:endParaRPr lang="en-GB" dirty="0" smtClean="0"/>
          </a:p>
          <a:p>
            <a:pPr marL="514350" indent="-514350">
              <a:buFont typeface="+mj-lt"/>
              <a:buAutoNum type="arabicPeriod"/>
            </a:pPr>
            <a:r>
              <a:rPr lang="en-GB" dirty="0" smtClean="0"/>
              <a:t>Assign Security Level to each Cloud</a:t>
            </a:r>
          </a:p>
          <a:p>
            <a:pPr marL="514350" indent="-514350">
              <a:buFont typeface="+mj-lt"/>
              <a:buAutoNum type="arabicPeriod"/>
            </a:pPr>
            <a:r>
              <a:rPr lang="en-GB" dirty="0" smtClean="0"/>
              <a:t>Determine possible allocations of blocks to clouds</a:t>
            </a:r>
          </a:p>
          <a:p>
            <a:pPr marL="514350" indent="-514350">
              <a:buFont typeface="+mj-lt"/>
              <a:buAutoNum type="arabicPeriod"/>
            </a:pPr>
            <a:r>
              <a:rPr lang="en-GB" dirty="0" smtClean="0"/>
              <a:t>Determine candidate workflow partitioning</a:t>
            </a:r>
          </a:p>
          <a:p>
            <a:pPr marL="514350" indent="-514350">
              <a:buFont typeface="+mj-lt"/>
              <a:buAutoNum type="arabicPeriod"/>
            </a:pPr>
            <a:r>
              <a:rPr lang="en-GB" dirty="0" smtClean="0"/>
              <a:t>Add inter-cloud data transfers</a:t>
            </a:r>
          </a:p>
          <a:p>
            <a:pPr marL="514350" indent="-514350">
              <a:buFont typeface="+mj-lt"/>
              <a:buAutoNum type="arabicPeriod"/>
            </a:pPr>
            <a:r>
              <a:rPr lang="en-GB" dirty="0" smtClean="0"/>
              <a:t>Filter</a:t>
            </a:r>
          </a:p>
          <a:p>
            <a:pPr marL="514350" indent="-514350">
              <a:buFont typeface="+mj-lt"/>
              <a:buAutoNum type="arabicPeriod"/>
            </a:pPr>
            <a:r>
              <a:rPr lang="en-GB" dirty="0" smtClean="0"/>
              <a:t>Apply Cost Model to Rank candidate solutions</a:t>
            </a:r>
          </a:p>
          <a:p>
            <a:endParaRPr lang="en-GB" dirty="0"/>
          </a:p>
        </p:txBody>
      </p:sp>
    </p:spTree>
    <p:extLst>
      <p:ext uri="{BB962C8B-B14F-4D97-AF65-F5344CB8AC3E}">
        <p14:creationId xmlns:p14="http://schemas.microsoft.com/office/powerpoint/2010/main" val="653713942"/>
      </p:ext>
    </p:extLst>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spd="slow" advClick="0" advTm="1000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1. Assign Security Level to each Workflow Block</a:t>
            </a:r>
            <a:br>
              <a:rPr lang="en-GB" dirty="0" smtClean="0"/>
            </a:br>
            <a:endParaRPr lang="en-GB" dirty="0"/>
          </a:p>
        </p:txBody>
      </p:sp>
      <p:grpSp>
        <p:nvGrpSpPr>
          <p:cNvPr id="4" name="Group 3"/>
          <p:cNvGrpSpPr/>
          <p:nvPr/>
        </p:nvGrpSpPr>
        <p:grpSpPr>
          <a:xfrm>
            <a:off x="888383" y="1426480"/>
            <a:ext cx="8018862" cy="2509895"/>
            <a:chOff x="225917" y="1206044"/>
            <a:chExt cx="8018862" cy="2509895"/>
          </a:xfrm>
        </p:grpSpPr>
        <p:grpSp>
          <p:nvGrpSpPr>
            <p:cNvPr id="5" name="Group 4"/>
            <p:cNvGrpSpPr/>
            <p:nvPr/>
          </p:nvGrpSpPr>
          <p:grpSpPr>
            <a:xfrm>
              <a:off x="236213" y="1662110"/>
              <a:ext cx="1596252" cy="1584175"/>
              <a:chOff x="236213" y="1939039"/>
              <a:chExt cx="1596252" cy="1584175"/>
            </a:xfrm>
          </p:grpSpPr>
          <p:sp>
            <p:nvSpPr>
              <p:cNvPr id="37" name="Rectangle 36"/>
              <p:cNvSpPr/>
              <p:nvPr/>
            </p:nvSpPr>
            <p:spPr>
              <a:xfrm>
                <a:off x="248289" y="1939039"/>
                <a:ext cx="1584176" cy="158417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8" name="Group 37"/>
              <p:cNvGrpSpPr/>
              <p:nvPr/>
            </p:nvGrpSpPr>
            <p:grpSpPr>
              <a:xfrm>
                <a:off x="236213" y="2659119"/>
                <a:ext cx="1596252" cy="733655"/>
                <a:chOff x="5234610" y="4049665"/>
                <a:chExt cx="2857738" cy="1251980"/>
              </a:xfrm>
            </p:grpSpPr>
            <p:grpSp>
              <p:nvGrpSpPr>
                <p:cNvPr id="40" name="Group 55"/>
                <p:cNvGrpSpPr/>
                <p:nvPr/>
              </p:nvGrpSpPr>
              <p:grpSpPr>
                <a:xfrm>
                  <a:off x="5234610" y="4049665"/>
                  <a:ext cx="1025394" cy="1251980"/>
                  <a:chOff x="5975498" y="4000504"/>
                  <a:chExt cx="1025394" cy="1251980"/>
                </a:xfrm>
              </p:grpSpPr>
              <p:sp>
                <p:nvSpPr>
                  <p:cNvPr id="49" name="Freeform 48"/>
                  <p:cNvSpPr/>
                  <p:nvPr/>
                </p:nvSpPr>
                <p:spPr bwMode="auto">
                  <a:xfrm>
                    <a:off x="6329645" y="4000504"/>
                    <a:ext cx="456934" cy="1245476"/>
                  </a:xfrm>
                  <a:custGeom>
                    <a:avLst/>
                    <a:gdLst>
                      <a:gd name="connsiteX0" fmla="*/ 0 w 1765738"/>
                      <a:gd name="connsiteY0" fmla="*/ 1245476 h 1245476"/>
                      <a:gd name="connsiteX1" fmla="*/ 945931 w 1765738"/>
                      <a:gd name="connsiteY1" fmla="*/ 0 h 1245476"/>
                      <a:gd name="connsiteX2" fmla="*/ 1765738 w 1765738"/>
                      <a:gd name="connsiteY2" fmla="*/ 1245476 h 1245476"/>
                    </a:gdLst>
                    <a:ahLst/>
                    <a:cxnLst>
                      <a:cxn ang="0">
                        <a:pos x="connsiteX0" y="connsiteY0"/>
                      </a:cxn>
                      <a:cxn ang="0">
                        <a:pos x="connsiteX1" y="connsiteY1"/>
                      </a:cxn>
                      <a:cxn ang="0">
                        <a:pos x="connsiteX2" y="connsiteY2"/>
                      </a:cxn>
                    </a:cxnLst>
                    <a:rect l="l" t="t" r="r" b="b"/>
                    <a:pathLst>
                      <a:path w="1765738" h="1245476">
                        <a:moveTo>
                          <a:pt x="0" y="1245476"/>
                        </a:moveTo>
                        <a:cubicBezTo>
                          <a:pt x="325820" y="622738"/>
                          <a:pt x="651641" y="0"/>
                          <a:pt x="945931" y="0"/>
                        </a:cubicBezTo>
                        <a:cubicBezTo>
                          <a:pt x="1240221" y="0"/>
                          <a:pt x="1502979" y="622738"/>
                          <a:pt x="1765738" y="1245476"/>
                        </a:cubicBezTo>
                      </a:path>
                    </a:pathLst>
                  </a:custGeom>
                  <a:solidFill>
                    <a:schemeClr val="bg1"/>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pitchFamily="34" charset="0"/>
                      <a:ea typeface="ヒラギノ角ゴ Pro W3" pitchFamily="1" charset="-128"/>
                    </a:endParaRPr>
                  </a:p>
                </p:txBody>
              </p:sp>
              <p:cxnSp>
                <p:nvCxnSpPr>
                  <p:cNvPr id="50" name="Straight Connector 49"/>
                  <p:cNvCxnSpPr/>
                  <p:nvPr/>
                </p:nvCxnSpPr>
                <p:spPr bwMode="auto">
                  <a:xfrm>
                    <a:off x="6786578" y="5225583"/>
                    <a:ext cx="214314" cy="0"/>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51" name="Straight Connector 50"/>
                  <p:cNvCxnSpPr>
                    <a:stCxn id="49" idx="0"/>
                  </p:cNvCxnSpPr>
                  <p:nvPr/>
                </p:nvCxnSpPr>
                <p:spPr bwMode="auto">
                  <a:xfrm flipH="1">
                    <a:off x="5975498" y="5245980"/>
                    <a:ext cx="354147" cy="6504"/>
                  </a:xfrm>
                  <a:prstGeom prst="line">
                    <a:avLst/>
                  </a:prstGeom>
                  <a:solidFill>
                    <a:schemeClr val="accent1"/>
                  </a:solidFill>
                  <a:ln w="38100" cap="flat" cmpd="sng" algn="ctr">
                    <a:solidFill>
                      <a:schemeClr val="tx1"/>
                    </a:solidFill>
                    <a:prstDash val="solid"/>
                    <a:round/>
                    <a:headEnd type="none" w="med" len="med"/>
                    <a:tailEnd type="none" w="med" len="med"/>
                  </a:ln>
                  <a:effectLst/>
                </p:spPr>
              </p:cxnSp>
            </p:grpSp>
            <p:grpSp>
              <p:nvGrpSpPr>
                <p:cNvPr id="41" name="Group 56"/>
                <p:cNvGrpSpPr/>
                <p:nvPr/>
              </p:nvGrpSpPr>
              <p:grpSpPr>
                <a:xfrm>
                  <a:off x="6248248" y="4567990"/>
                  <a:ext cx="1025394" cy="705300"/>
                  <a:chOff x="5975498" y="4000504"/>
                  <a:chExt cx="1025394" cy="1251980"/>
                </a:xfrm>
              </p:grpSpPr>
              <p:sp>
                <p:nvSpPr>
                  <p:cNvPr id="46" name="Freeform 45"/>
                  <p:cNvSpPr/>
                  <p:nvPr/>
                </p:nvSpPr>
                <p:spPr bwMode="auto">
                  <a:xfrm>
                    <a:off x="6329645" y="4000504"/>
                    <a:ext cx="456934" cy="1245476"/>
                  </a:xfrm>
                  <a:custGeom>
                    <a:avLst/>
                    <a:gdLst>
                      <a:gd name="connsiteX0" fmla="*/ 0 w 1765738"/>
                      <a:gd name="connsiteY0" fmla="*/ 1245476 h 1245476"/>
                      <a:gd name="connsiteX1" fmla="*/ 945931 w 1765738"/>
                      <a:gd name="connsiteY1" fmla="*/ 0 h 1245476"/>
                      <a:gd name="connsiteX2" fmla="*/ 1765738 w 1765738"/>
                      <a:gd name="connsiteY2" fmla="*/ 1245476 h 1245476"/>
                    </a:gdLst>
                    <a:ahLst/>
                    <a:cxnLst>
                      <a:cxn ang="0">
                        <a:pos x="connsiteX0" y="connsiteY0"/>
                      </a:cxn>
                      <a:cxn ang="0">
                        <a:pos x="connsiteX1" y="connsiteY1"/>
                      </a:cxn>
                      <a:cxn ang="0">
                        <a:pos x="connsiteX2" y="connsiteY2"/>
                      </a:cxn>
                    </a:cxnLst>
                    <a:rect l="l" t="t" r="r" b="b"/>
                    <a:pathLst>
                      <a:path w="1765738" h="1245476">
                        <a:moveTo>
                          <a:pt x="0" y="1245476"/>
                        </a:moveTo>
                        <a:cubicBezTo>
                          <a:pt x="325820" y="622738"/>
                          <a:pt x="651641" y="0"/>
                          <a:pt x="945931" y="0"/>
                        </a:cubicBezTo>
                        <a:cubicBezTo>
                          <a:pt x="1240221" y="0"/>
                          <a:pt x="1502979" y="622738"/>
                          <a:pt x="1765738" y="1245476"/>
                        </a:cubicBezTo>
                      </a:path>
                    </a:pathLst>
                  </a:custGeom>
                  <a:solidFill>
                    <a:schemeClr val="bg1"/>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pitchFamily="34" charset="0"/>
                      <a:ea typeface="ヒラギノ角ゴ Pro W3" pitchFamily="1" charset="-128"/>
                    </a:endParaRPr>
                  </a:p>
                </p:txBody>
              </p:sp>
              <p:cxnSp>
                <p:nvCxnSpPr>
                  <p:cNvPr id="47" name="Straight Connector 46"/>
                  <p:cNvCxnSpPr/>
                  <p:nvPr/>
                </p:nvCxnSpPr>
                <p:spPr bwMode="auto">
                  <a:xfrm>
                    <a:off x="6786578" y="5225583"/>
                    <a:ext cx="214314" cy="0"/>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48" name="Straight Connector 47"/>
                  <p:cNvCxnSpPr>
                    <a:stCxn id="46" idx="0"/>
                  </p:cNvCxnSpPr>
                  <p:nvPr/>
                </p:nvCxnSpPr>
                <p:spPr bwMode="auto">
                  <a:xfrm flipH="1">
                    <a:off x="5975498" y="5245980"/>
                    <a:ext cx="354147" cy="6504"/>
                  </a:xfrm>
                  <a:prstGeom prst="line">
                    <a:avLst/>
                  </a:prstGeom>
                  <a:solidFill>
                    <a:schemeClr val="accent1"/>
                  </a:solidFill>
                  <a:ln w="38100" cap="flat" cmpd="sng" algn="ctr">
                    <a:solidFill>
                      <a:schemeClr val="tx1"/>
                    </a:solidFill>
                    <a:prstDash val="solid"/>
                    <a:round/>
                    <a:headEnd type="none" w="med" len="med"/>
                    <a:tailEnd type="none" w="med" len="med"/>
                  </a:ln>
                  <a:effectLst/>
                </p:spPr>
              </p:cxnSp>
            </p:grpSp>
            <p:grpSp>
              <p:nvGrpSpPr>
                <p:cNvPr id="42" name="Group 60"/>
                <p:cNvGrpSpPr/>
                <p:nvPr/>
              </p:nvGrpSpPr>
              <p:grpSpPr>
                <a:xfrm>
                  <a:off x="7066954" y="4353676"/>
                  <a:ext cx="1025394" cy="898350"/>
                  <a:chOff x="5975498" y="4000504"/>
                  <a:chExt cx="1025394" cy="1251980"/>
                </a:xfrm>
              </p:grpSpPr>
              <p:sp>
                <p:nvSpPr>
                  <p:cNvPr id="43" name="Freeform 42"/>
                  <p:cNvSpPr/>
                  <p:nvPr/>
                </p:nvSpPr>
                <p:spPr bwMode="auto">
                  <a:xfrm>
                    <a:off x="6329645" y="4000504"/>
                    <a:ext cx="456934" cy="1245476"/>
                  </a:xfrm>
                  <a:custGeom>
                    <a:avLst/>
                    <a:gdLst>
                      <a:gd name="connsiteX0" fmla="*/ 0 w 1765738"/>
                      <a:gd name="connsiteY0" fmla="*/ 1245476 h 1245476"/>
                      <a:gd name="connsiteX1" fmla="*/ 945931 w 1765738"/>
                      <a:gd name="connsiteY1" fmla="*/ 0 h 1245476"/>
                      <a:gd name="connsiteX2" fmla="*/ 1765738 w 1765738"/>
                      <a:gd name="connsiteY2" fmla="*/ 1245476 h 1245476"/>
                    </a:gdLst>
                    <a:ahLst/>
                    <a:cxnLst>
                      <a:cxn ang="0">
                        <a:pos x="connsiteX0" y="connsiteY0"/>
                      </a:cxn>
                      <a:cxn ang="0">
                        <a:pos x="connsiteX1" y="connsiteY1"/>
                      </a:cxn>
                      <a:cxn ang="0">
                        <a:pos x="connsiteX2" y="connsiteY2"/>
                      </a:cxn>
                    </a:cxnLst>
                    <a:rect l="l" t="t" r="r" b="b"/>
                    <a:pathLst>
                      <a:path w="1765738" h="1245476">
                        <a:moveTo>
                          <a:pt x="0" y="1245476"/>
                        </a:moveTo>
                        <a:cubicBezTo>
                          <a:pt x="325820" y="622738"/>
                          <a:pt x="651641" y="0"/>
                          <a:pt x="945931" y="0"/>
                        </a:cubicBezTo>
                        <a:cubicBezTo>
                          <a:pt x="1240221" y="0"/>
                          <a:pt x="1502979" y="622738"/>
                          <a:pt x="1765738" y="1245476"/>
                        </a:cubicBezTo>
                      </a:path>
                    </a:pathLst>
                  </a:custGeom>
                  <a:solidFill>
                    <a:schemeClr val="bg1"/>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pitchFamily="34" charset="0"/>
                      <a:ea typeface="ヒラギノ角ゴ Pro W3" pitchFamily="1" charset="-128"/>
                    </a:endParaRPr>
                  </a:p>
                </p:txBody>
              </p:sp>
              <p:cxnSp>
                <p:nvCxnSpPr>
                  <p:cNvPr id="44" name="Straight Connector 43"/>
                  <p:cNvCxnSpPr/>
                  <p:nvPr/>
                </p:nvCxnSpPr>
                <p:spPr bwMode="auto">
                  <a:xfrm>
                    <a:off x="6786578" y="5225583"/>
                    <a:ext cx="214314" cy="0"/>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45" name="Straight Connector 44"/>
                  <p:cNvCxnSpPr>
                    <a:stCxn id="43" idx="0"/>
                  </p:cNvCxnSpPr>
                  <p:nvPr/>
                </p:nvCxnSpPr>
                <p:spPr bwMode="auto">
                  <a:xfrm flipH="1">
                    <a:off x="5975498" y="5245980"/>
                    <a:ext cx="354147" cy="6504"/>
                  </a:xfrm>
                  <a:prstGeom prst="line">
                    <a:avLst/>
                  </a:prstGeom>
                  <a:solidFill>
                    <a:schemeClr val="accent1"/>
                  </a:solidFill>
                  <a:ln w="38100" cap="flat" cmpd="sng" algn="ctr">
                    <a:solidFill>
                      <a:schemeClr val="tx1"/>
                    </a:solidFill>
                    <a:prstDash val="solid"/>
                    <a:round/>
                    <a:headEnd type="none" w="med" len="med"/>
                    <a:tailEnd type="none" w="med" len="med"/>
                  </a:ln>
                  <a:effectLst/>
                </p:spPr>
              </p:cxnSp>
            </p:grpSp>
          </p:grpSp>
          <p:sp>
            <p:nvSpPr>
              <p:cNvPr id="39" name="TextBox 38"/>
              <p:cNvSpPr txBox="1"/>
              <p:nvPr/>
            </p:nvSpPr>
            <p:spPr>
              <a:xfrm>
                <a:off x="421457" y="1961246"/>
                <a:ext cx="1237839" cy="646331"/>
              </a:xfrm>
              <a:prstGeom prst="rect">
                <a:avLst/>
              </a:prstGeom>
              <a:noFill/>
            </p:spPr>
            <p:txBody>
              <a:bodyPr wrap="none" rtlCol="0">
                <a:spAutoFit/>
              </a:bodyPr>
              <a:lstStyle/>
              <a:p>
                <a:pPr marL="342900" indent="-342900">
                  <a:buAutoNum type="alphaUcPeriod"/>
                </a:pPr>
                <a:r>
                  <a:rPr lang="en-GB" dirty="0" smtClean="0"/>
                  <a:t>Smith</a:t>
                </a:r>
              </a:p>
              <a:p>
                <a:r>
                  <a:rPr lang="en-GB" dirty="0" smtClean="0"/>
                  <a:t>378456729</a:t>
                </a:r>
                <a:endParaRPr lang="en-GB" dirty="0"/>
              </a:p>
            </p:txBody>
          </p:sp>
        </p:grpSp>
        <p:sp>
          <p:nvSpPr>
            <p:cNvPr id="6" name="Rectangle 5"/>
            <p:cNvSpPr/>
            <p:nvPr/>
          </p:nvSpPr>
          <p:spPr>
            <a:xfrm>
              <a:off x="3733927" y="2221334"/>
              <a:ext cx="1584176" cy="103031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7" name="Group 6"/>
            <p:cNvGrpSpPr/>
            <p:nvPr/>
          </p:nvGrpSpPr>
          <p:grpSpPr>
            <a:xfrm>
              <a:off x="3721851" y="2387557"/>
              <a:ext cx="1596252" cy="733655"/>
              <a:chOff x="5234610" y="4049665"/>
              <a:chExt cx="2857738" cy="1251980"/>
            </a:xfrm>
          </p:grpSpPr>
          <p:grpSp>
            <p:nvGrpSpPr>
              <p:cNvPr id="25" name="Group 55"/>
              <p:cNvGrpSpPr/>
              <p:nvPr/>
            </p:nvGrpSpPr>
            <p:grpSpPr>
              <a:xfrm>
                <a:off x="5234610" y="4049665"/>
                <a:ext cx="1025394" cy="1251980"/>
                <a:chOff x="5975498" y="4000504"/>
                <a:chExt cx="1025394" cy="1251980"/>
              </a:xfrm>
            </p:grpSpPr>
            <p:sp>
              <p:nvSpPr>
                <p:cNvPr id="34" name="Freeform 33"/>
                <p:cNvSpPr/>
                <p:nvPr/>
              </p:nvSpPr>
              <p:spPr bwMode="auto">
                <a:xfrm>
                  <a:off x="6329645" y="4000504"/>
                  <a:ext cx="456934" cy="1245476"/>
                </a:xfrm>
                <a:custGeom>
                  <a:avLst/>
                  <a:gdLst>
                    <a:gd name="connsiteX0" fmla="*/ 0 w 1765738"/>
                    <a:gd name="connsiteY0" fmla="*/ 1245476 h 1245476"/>
                    <a:gd name="connsiteX1" fmla="*/ 945931 w 1765738"/>
                    <a:gd name="connsiteY1" fmla="*/ 0 h 1245476"/>
                    <a:gd name="connsiteX2" fmla="*/ 1765738 w 1765738"/>
                    <a:gd name="connsiteY2" fmla="*/ 1245476 h 1245476"/>
                  </a:gdLst>
                  <a:ahLst/>
                  <a:cxnLst>
                    <a:cxn ang="0">
                      <a:pos x="connsiteX0" y="connsiteY0"/>
                    </a:cxn>
                    <a:cxn ang="0">
                      <a:pos x="connsiteX1" y="connsiteY1"/>
                    </a:cxn>
                    <a:cxn ang="0">
                      <a:pos x="connsiteX2" y="connsiteY2"/>
                    </a:cxn>
                  </a:cxnLst>
                  <a:rect l="l" t="t" r="r" b="b"/>
                  <a:pathLst>
                    <a:path w="1765738" h="1245476">
                      <a:moveTo>
                        <a:pt x="0" y="1245476"/>
                      </a:moveTo>
                      <a:cubicBezTo>
                        <a:pt x="325820" y="622738"/>
                        <a:pt x="651641" y="0"/>
                        <a:pt x="945931" y="0"/>
                      </a:cubicBezTo>
                      <a:cubicBezTo>
                        <a:pt x="1240221" y="0"/>
                        <a:pt x="1502979" y="622738"/>
                        <a:pt x="1765738" y="1245476"/>
                      </a:cubicBezTo>
                    </a:path>
                  </a:pathLst>
                </a:custGeom>
                <a:solidFill>
                  <a:schemeClr val="bg1"/>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pitchFamily="34" charset="0"/>
                    <a:ea typeface="ヒラギノ角ゴ Pro W3" pitchFamily="1" charset="-128"/>
                  </a:endParaRPr>
                </a:p>
              </p:txBody>
            </p:sp>
            <p:cxnSp>
              <p:nvCxnSpPr>
                <p:cNvPr id="35" name="Straight Connector 34"/>
                <p:cNvCxnSpPr/>
                <p:nvPr/>
              </p:nvCxnSpPr>
              <p:spPr bwMode="auto">
                <a:xfrm>
                  <a:off x="6786578" y="5225583"/>
                  <a:ext cx="214314" cy="0"/>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36" name="Straight Connector 35"/>
                <p:cNvCxnSpPr>
                  <a:stCxn id="34" idx="0"/>
                </p:cNvCxnSpPr>
                <p:nvPr/>
              </p:nvCxnSpPr>
              <p:spPr bwMode="auto">
                <a:xfrm flipH="1">
                  <a:off x="5975498" y="5245980"/>
                  <a:ext cx="354147" cy="6504"/>
                </a:xfrm>
                <a:prstGeom prst="line">
                  <a:avLst/>
                </a:prstGeom>
                <a:solidFill>
                  <a:schemeClr val="accent1"/>
                </a:solidFill>
                <a:ln w="38100" cap="flat" cmpd="sng" algn="ctr">
                  <a:solidFill>
                    <a:schemeClr val="tx1"/>
                  </a:solidFill>
                  <a:prstDash val="solid"/>
                  <a:round/>
                  <a:headEnd type="none" w="med" len="med"/>
                  <a:tailEnd type="none" w="med" len="med"/>
                </a:ln>
                <a:effectLst/>
              </p:spPr>
            </p:cxnSp>
          </p:grpSp>
          <p:grpSp>
            <p:nvGrpSpPr>
              <p:cNvPr id="26" name="Group 56"/>
              <p:cNvGrpSpPr/>
              <p:nvPr/>
            </p:nvGrpSpPr>
            <p:grpSpPr>
              <a:xfrm>
                <a:off x="6248248" y="4567990"/>
                <a:ext cx="1025394" cy="705300"/>
                <a:chOff x="5975498" y="4000504"/>
                <a:chExt cx="1025394" cy="1251980"/>
              </a:xfrm>
            </p:grpSpPr>
            <p:sp>
              <p:nvSpPr>
                <p:cNvPr id="31" name="Freeform 30"/>
                <p:cNvSpPr/>
                <p:nvPr/>
              </p:nvSpPr>
              <p:spPr bwMode="auto">
                <a:xfrm>
                  <a:off x="6329645" y="4000504"/>
                  <a:ext cx="456934" cy="1245476"/>
                </a:xfrm>
                <a:custGeom>
                  <a:avLst/>
                  <a:gdLst>
                    <a:gd name="connsiteX0" fmla="*/ 0 w 1765738"/>
                    <a:gd name="connsiteY0" fmla="*/ 1245476 h 1245476"/>
                    <a:gd name="connsiteX1" fmla="*/ 945931 w 1765738"/>
                    <a:gd name="connsiteY1" fmla="*/ 0 h 1245476"/>
                    <a:gd name="connsiteX2" fmla="*/ 1765738 w 1765738"/>
                    <a:gd name="connsiteY2" fmla="*/ 1245476 h 1245476"/>
                  </a:gdLst>
                  <a:ahLst/>
                  <a:cxnLst>
                    <a:cxn ang="0">
                      <a:pos x="connsiteX0" y="connsiteY0"/>
                    </a:cxn>
                    <a:cxn ang="0">
                      <a:pos x="connsiteX1" y="connsiteY1"/>
                    </a:cxn>
                    <a:cxn ang="0">
                      <a:pos x="connsiteX2" y="connsiteY2"/>
                    </a:cxn>
                  </a:cxnLst>
                  <a:rect l="l" t="t" r="r" b="b"/>
                  <a:pathLst>
                    <a:path w="1765738" h="1245476">
                      <a:moveTo>
                        <a:pt x="0" y="1245476"/>
                      </a:moveTo>
                      <a:cubicBezTo>
                        <a:pt x="325820" y="622738"/>
                        <a:pt x="651641" y="0"/>
                        <a:pt x="945931" y="0"/>
                      </a:cubicBezTo>
                      <a:cubicBezTo>
                        <a:pt x="1240221" y="0"/>
                        <a:pt x="1502979" y="622738"/>
                        <a:pt x="1765738" y="1245476"/>
                      </a:cubicBezTo>
                    </a:path>
                  </a:pathLst>
                </a:custGeom>
                <a:solidFill>
                  <a:schemeClr val="bg1"/>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pitchFamily="34" charset="0"/>
                    <a:ea typeface="ヒラギノ角ゴ Pro W3" pitchFamily="1" charset="-128"/>
                  </a:endParaRPr>
                </a:p>
              </p:txBody>
            </p:sp>
            <p:cxnSp>
              <p:nvCxnSpPr>
                <p:cNvPr id="32" name="Straight Connector 31"/>
                <p:cNvCxnSpPr/>
                <p:nvPr/>
              </p:nvCxnSpPr>
              <p:spPr bwMode="auto">
                <a:xfrm>
                  <a:off x="6786578" y="5225583"/>
                  <a:ext cx="214314" cy="0"/>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33" name="Straight Connector 32"/>
                <p:cNvCxnSpPr>
                  <a:stCxn id="31" idx="0"/>
                </p:cNvCxnSpPr>
                <p:nvPr/>
              </p:nvCxnSpPr>
              <p:spPr bwMode="auto">
                <a:xfrm flipH="1">
                  <a:off x="5975498" y="5245980"/>
                  <a:ext cx="354147" cy="6504"/>
                </a:xfrm>
                <a:prstGeom prst="line">
                  <a:avLst/>
                </a:prstGeom>
                <a:solidFill>
                  <a:schemeClr val="accent1"/>
                </a:solidFill>
                <a:ln w="38100" cap="flat" cmpd="sng" algn="ctr">
                  <a:solidFill>
                    <a:schemeClr val="tx1"/>
                  </a:solidFill>
                  <a:prstDash val="solid"/>
                  <a:round/>
                  <a:headEnd type="none" w="med" len="med"/>
                  <a:tailEnd type="none" w="med" len="med"/>
                </a:ln>
                <a:effectLst/>
              </p:spPr>
            </p:cxnSp>
          </p:grpSp>
          <p:grpSp>
            <p:nvGrpSpPr>
              <p:cNvPr id="27" name="Group 60"/>
              <p:cNvGrpSpPr/>
              <p:nvPr/>
            </p:nvGrpSpPr>
            <p:grpSpPr>
              <a:xfrm>
                <a:off x="7066954" y="4353676"/>
                <a:ext cx="1025394" cy="898350"/>
                <a:chOff x="5975498" y="4000504"/>
                <a:chExt cx="1025394" cy="1251980"/>
              </a:xfrm>
            </p:grpSpPr>
            <p:sp>
              <p:nvSpPr>
                <p:cNvPr id="28" name="Freeform 27"/>
                <p:cNvSpPr/>
                <p:nvPr/>
              </p:nvSpPr>
              <p:spPr bwMode="auto">
                <a:xfrm>
                  <a:off x="6329645" y="4000504"/>
                  <a:ext cx="456934" cy="1245476"/>
                </a:xfrm>
                <a:custGeom>
                  <a:avLst/>
                  <a:gdLst>
                    <a:gd name="connsiteX0" fmla="*/ 0 w 1765738"/>
                    <a:gd name="connsiteY0" fmla="*/ 1245476 h 1245476"/>
                    <a:gd name="connsiteX1" fmla="*/ 945931 w 1765738"/>
                    <a:gd name="connsiteY1" fmla="*/ 0 h 1245476"/>
                    <a:gd name="connsiteX2" fmla="*/ 1765738 w 1765738"/>
                    <a:gd name="connsiteY2" fmla="*/ 1245476 h 1245476"/>
                  </a:gdLst>
                  <a:ahLst/>
                  <a:cxnLst>
                    <a:cxn ang="0">
                      <a:pos x="connsiteX0" y="connsiteY0"/>
                    </a:cxn>
                    <a:cxn ang="0">
                      <a:pos x="connsiteX1" y="connsiteY1"/>
                    </a:cxn>
                    <a:cxn ang="0">
                      <a:pos x="connsiteX2" y="connsiteY2"/>
                    </a:cxn>
                  </a:cxnLst>
                  <a:rect l="l" t="t" r="r" b="b"/>
                  <a:pathLst>
                    <a:path w="1765738" h="1245476">
                      <a:moveTo>
                        <a:pt x="0" y="1245476"/>
                      </a:moveTo>
                      <a:cubicBezTo>
                        <a:pt x="325820" y="622738"/>
                        <a:pt x="651641" y="0"/>
                        <a:pt x="945931" y="0"/>
                      </a:cubicBezTo>
                      <a:cubicBezTo>
                        <a:pt x="1240221" y="0"/>
                        <a:pt x="1502979" y="622738"/>
                        <a:pt x="1765738" y="1245476"/>
                      </a:cubicBezTo>
                    </a:path>
                  </a:pathLst>
                </a:custGeom>
                <a:solidFill>
                  <a:schemeClr val="bg1"/>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pitchFamily="34" charset="0"/>
                    <a:ea typeface="ヒラギノ角ゴ Pro W3" pitchFamily="1" charset="-128"/>
                  </a:endParaRPr>
                </a:p>
              </p:txBody>
            </p:sp>
            <p:cxnSp>
              <p:nvCxnSpPr>
                <p:cNvPr id="29" name="Straight Connector 28"/>
                <p:cNvCxnSpPr/>
                <p:nvPr/>
              </p:nvCxnSpPr>
              <p:spPr bwMode="auto">
                <a:xfrm>
                  <a:off x="6786578" y="5225583"/>
                  <a:ext cx="214314" cy="0"/>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30" name="Straight Connector 29"/>
                <p:cNvCxnSpPr>
                  <a:stCxn id="28" idx="0"/>
                </p:cNvCxnSpPr>
                <p:nvPr/>
              </p:nvCxnSpPr>
              <p:spPr bwMode="auto">
                <a:xfrm flipH="1">
                  <a:off x="5975498" y="5245980"/>
                  <a:ext cx="354147" cy="6504"/>
                </a:xfrm>
                <a:prstGeom prst="line">
                  <a:avLst/>
                </a:prstGeom>
                <a:solidFill>
                  <a:schemeClr val="accent1"/>
                </a:solidFill>
                <a:ln w="38100" cap="flat" cmpd="sng" algn="ctr">
                  <a:solidFill>
                    <a:schemeClr val="tx1"/>
                  </a:solidFill>
                  <a:prstDash val="solid"/>
                  <a:round/>
                  <a:headEnd type="none" w="med" len="med"/>
                  <a:tailEnd type="none" w="med" len="med"/>
                </a:ln>
                <a:effectLst/>
              </p:spPr>
            </p:cxnSp>
          </p:grpSp>
        </p:grpSp>
        <p:sp>
          <p:nvSpPr>
            <p:cNvPr id="8" name="Rectangle 7"/>
            <p:cNvSpPr/>
            <p:nvPr/>
          </p:nvSpPr>
          <p:spPr>
            <a:xfrm>
              <a:off x="2117316" y="2215967"/>
              <a:ext cx="1296144" cy="103031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smtClean="0">
                  <a:solidFill>
                    <a:schemeClr val="tx1"/>
                  </a:solidFill>
                </a:rPr>
                <a:t>Anonymize</a:t>
              </a:r>
              <a:endParaRPr lang="en-GB" dirty="0" smtClean="0">
                <a:solidFill>
                  <a:schemeClr val="tx1"/>
                </a:solidFill>
              </a:endParaRPr>
            </a:p>
          </p:txBody>
        </p:sp>
        <p:sp>
          <p:nvSpPr>
            <p:cNvPr id="9" name="Rectangle 8"/>
            <p:cNvSpPr/>
            <p:nvPr/>
          </p:nvSpPr>
          <p:spPr>
            <a:xfrm>
              <a:off x="5652120" y="2225909"/>
              <a:ext cx="1152128" cy="103031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smtClean="0">
                  <a:solidFill>
                    <a:schemeClr val="tx1"/>
                  </a:solidFill>
                </a:rPr>
                <a:t>Analyze</a:t>
              </a:r>
              <a:endParaRPr lang="en-GB" dirty="0">
                <a:solidFill>
                  <a:schemeClr val="tx1"/>
                </a:solidFill>
              </a:endParaRPr>
            </a:p>
          </p:txBody>
        </p:sp>
        <p:sp>
          <p:nvSpPr>
            <p:cNvPr id="10" name="Rectangle 9"/>
            <p:cNvSpPr/>
            <p:nvPr/>
          </p:nvSpPr>
          <p:spPr>
            <a:xfrm>
              <a:off x="7164288" y="2221334"/>
              <a:ext cx="1080491" cy="103031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p:cNvSpPr txBox="1"/>
            <p:nvPr/>
          </p:nvSpPr>
          <p:spPr>
            <a:xfrm>
              <a:off x="7236295" y="2266382"/>
              <a:ext cx="936475" cy="923330"/>
            </a:xfrm>
            <a:prstGeom prst="rect">
              <a:avLst/>
            </a:prstGeom>
            <a:noFill/>
          </p:spPr>
          <p:txBody>
            <a:bodyPr wrap="none" rtlCol="0">
              <a:spAutoFit/>
            </a:bodyPr>
            <a:lstStyle/>
            <a:p>
              <a:r>
                <a:rPr lang="en-GB" dirty="0"/>
                <a:t>p</a:t>
              </a:r>
              <a:r>
                <a:rPr lang="en-GB" dirty="0" smtClean="0"/>
                <a:t> = 30%</a:t>
              </a:r>
            </a:p>
            <a:p>
              <a:r>
                <a:rPr lang="en-GB" dirty="0"/>
                <a:t>q</a:t>
              </a:r>
              <a:r>
                <a:rPr lang="en-GB" dirty="0" smtClean="0"/>
                <a:t> = 27.4</a:t>
              </a:r>
            </a:p>
            <a:p>
              <a:r>
                <a:rPr lang="en-GB" dirty="0"/>
                <a:t>r</a:t>
              </a:r>
              <a:r>
                <a:rPr lang="en-GB" dirty="0" smtClean="0"/>
                <a:t> = 34</a:t>
              </a:r>
              <a:endParaRPr lang="en-GB" dirty="0"/>
            </a:p>
          </p:txBody>
        </p:sp>
        <p:sp>
          <p:nvSpPr>
            <p:cNvPr id="12" name="TextBox 11"/>
            <p:cNvSpPr txBox="1"/>
            <p:nvPr/>
          </p:nvSpPr>
          <p:spPr>
            <a:xfrm>
              <a:off x="771631" y="3315829"/>
              <a:ext cx="405880" cy="400110"/>
            </a:xfrm>
            <a:prstGeom prst="rect">
              <a:avLst/>
            </a:prstGeom>
            <a:noFill/>
          </p:spPr>
          <p:txBody>
            <a:bodyPr wrap="none" rtlCol="0">
              <a:spAutoFit/>
            </a:bodyPr>
            <a:lstStyle/>
            <a:p>
              <a:r>
                <a:rPr lang="en-GB" sz="2000" dirty="0" smtClean="0"/>
                <a:t>d</a:t>
              </a:r>
              <a:r>
                <a:rPr lang="en-GB" sz="2000" baseline="-25000" dirty="0" smtClean="0"/>
                <a:t>0</a:t>
              </a:r>
              <a:endParaRPr lang="en-GB" sz="2000" baseline="-25000" dirty="0"/>
            </a:p>
          </p:txBody>
        </p:sp>
        <p:sp>
          <p:nvSpPr>
            <p:cNvPr id="13" name="TextBox 12"/>
            <p:cNvSpPr txBox="1"/>
            <p:nvPr/>
          </p:nvSpPr>
          <p:spPr>
            <a:xfrm>
              <a:off x="2562448" y="3315829"/>
              <a:ext cx="372218" cy="400110"/>
            </a:xfrm>
            <a:prstGeom prst="rect">
              <a:avLst/>
            </a:prstGeom>
            <a:noFill/>
          </p:spPr>
          <p:txBody>
            <a:bodyPr wrap="none" rtlCol="0">
              <a:spAutoFit/>
            </a:bodyPr>
            <a:lstStyle/>
            <a:p>
              <a:r>
                <a:rPr lang="en-GB" sz="2000" dirty="0" smtClean="0"/>
                <a:t>s</a:t>
              </a:r>
              <a:r>
                <a:rPr lang="en-GB" sz="2000" baseline="-25000" dirty="0"/>
                <a:t>1</a:t>
              </a:r>
            </a:p>
          </p:txBody>
        </p:sp>
        <p:sp>
          <p:nvSpPr>
            <p:cNvPr id="14" name="TextBox 13"/>
            <p:cNvSpPr txBox="1"/>
            <p:nvPr/>
          </p:nvSpPr>
          <p:spPr>
            <a:xfrm>
              <a:off x="4282917" y="3315829"/>
              <a:ext cx="405880" cy="400110"/>
            </a:xfrm>
            <a:prstGeom prst="rect">
              <a:avLst/>
            </a:prstGeom>
            <a:noFill/>
          </p:spPr>
          <p:txBody>
            <a:bodyPr wrap="none" rtlCol="0">
              <a:spAutoFit/>
            </a:bodyPr>
            <a:lstStyle/>
            <a:p>
              <a:r>
                <a:rPr lang="en-GB" sz="2000" dirty="0" smtClean="0"/>
                <a:t>d</a:t>
              </a:r>
              <a:r>
                <a:rPr lang="en-GB" sz="2000" baseline="-25000" dirty="0"/>
                <a:t>2</a:t>
              </a:r>
            </a:p>
          </p:txBody>
        </p:sp>
        <p:sp>
          <p:nvSpPr>
            <p:cNvPr id="15" name="TextBox 14"/>
            <p:cNvSpPr txBox="1"/>
            <p:nvPr/>
          </p:nvSpPr>
          <p:spPr>
            <a:xfrm>
              <a:off x="6025244" y="3315829"/>
              <a:ext cx="372218" cy="400110"/>
            </a:xfrm>
            <a:prstGeom prst="rect">
              <a:avLst/>
            </a:prstGeom>
            <a:noFill/>
          </p:spPr>
          <p:txBody>
            <a:bodyPr wrap="none" rtlCol="0">
              <a:spAutoFit/>
            </a:bodyPr>
            <a:lstStyle/>
            <a:p>
              <a:r>
                <a:rPr lang="en-GB" sz="2000" dirty="0" smtClean="0"/>
                <a:t>s</a:t>
              </a:r>
              <a:r>
                <a:rPr lang="en-GB" sz="2000" baseline="-25000" dirty="0" smtClean="0"/>
                <a:t>3</a:t>
              </a:r>
              <a:endParaRPr lang="en-GB" sz="2000" baseline="-25000" dirty="0"/>
            </a:p>
          </p:txBody>
        </p:sp>
        <p:sp>
          <p:nvSpPr>
            <p:cNvPr id="16" name="TextBox 15"/>
            <p:cNvSpPr txBox="1"/>
            <p:nvPr/>
          </p:nvSpPr>
          <p:spPr>
            <a:xfrm>
              <a:off x="7501593" y="3315829"/>
              <a:ext cx="405880" cy="400110"/>
            </a:xfrm>
            <a:prstGeom prst="rect">
              <a:avLst/>
            </a:prstGeom>
            <a:noFill/>
          </p:spPr>
          <p:txBody>
            <a:bodyPr wrap="none" rtlCol="0">
              <a:spAutoFit/>
            </a:bodyPr>
            <a:lstStyle/>
            <a:p>
              <a:r>
                <a:rPr lang="en-GB" sz="2000" dirty="0" smtClean="0"/>
                <a:t>d</a:t>
              </a:r>
              <a:r>
                <a:rPr lang="en-GB" sz="2000" baseline="-25000" dirty="0"/>
                <a:t>4</a:t>
              </a:r>
            </a:p>
          </p:txBody>
        </p:sp>
        <p:sp>
          <p:nvSpPr>
            <p:cNvPr id="17" name="TextBox 16"/>
            <p:cNvSpPr txBox="1"/>
            <p:nvPr/>
          </p:nvSpPr>
          <p:spPr>
            <a:xfrm>
              <a:off x="225917" y="1206044"/>
              <a:ext cx="1731424" cy="369332"/>
            </a:xfrm>
            <a:prstGeom prst="rect">
              <a:avLst/>
            </a:prstGeom>
            <a:noFill/>
          </p:spPr>
          <p:txBody>
            <a:bodyPr wrap="square" rtlCol="0">
              <a:spAutoFit/>
            </a:bodyPr>
            <a:lstStyle/>
            <a:p>
              <a:r>
                <a:rPr lang="en-GB" dirty="0" smtClean="0"/>
                <a:t>  Patient Data</a:t>
              </a:r>
              <a:endParaRPr lang="en-GB" dirty="0"/>
            </a:p>
          </p:txBody>
        </p:sp>
        <p:sp>
          <p:nvSpPr>
            <p:cNvPr id="18" name="TextBox 17"/>
            <p:cNvSpPr txBox="1"/>
            <p:nvPr/>
          </p:nvSpPr>
          <p:spPr>
            <a:xfrm>
              <a:off x="3687452" y="1716331"/>
              <a:ext cx="1677126" cy="369332"/>
            </a:xfrm>
            <a:prstGeom prst="rect">
              <a:avLst/>
            </a:prstGeom>
            <a:noFill/>
          </p:spPr>
          <p:txBody>
            <a:bodyPr wrap="none" rtlCol="0">
              <a:spAutoFit/>
            </a:bodyPr>
            <a:lstStyle/>
            <a:p>
              <a:r>
                <a:rPr lang="en-GB" dirty="0" smtClean="0"/>
                <a:t>Heart Rate Data</a:t>
              </a:r>
              <a:endParaRPr lang="en-GB" dirty="0"/>
            </a:p>
          </p:txBody>
        </p:sp>
        <p:sp>
          <p:nvSpPr>
            <p:cNvPr id="19" name="TextBox 18"/>
            <p:cNvSpPr txBox="1"/>
            <p:nvPr/>
          </p:nvSpPr>
          <p:spPr>
            <a:xfrm>
              <a:off x="7236295" y="1748345"/>
              <a:ext cx="852285" cy="369332"/>
            </a:xfrm>
            <a:prstGeom prst="rect">
              <a:avLst/>
            </a:prstGeom>
            <a:noFill/>
          </p:spPr>
          <p:txBody>
            <a:bodyPr wrap="none" rtlCol="0">
              <a:spAutoFit/>
            </a:bodyPr>
            <a:lstStyle/>
            <a:p>
              <a:r>
                <a:rPr lang="en-GB" dirty="0" smtClean="0"/>
                <a:t>Results</a:t>
              </a:r>
              <a:endParaRPr lang="en-GB" dirty="0"/>
            </a:p>
          </p:txBody>
        </p:sp>
        <p:cxnSp>
          <p:nvCxnSpPr>
            <p:cNvPr id="20" name="Straight Arrow Connector 19"/>
            <p:cNvCxnSpPr/>
            <p:nvPr/>
          </p:nvCxnSpPr>
          <p:spPr>
            <a:xfrm flipV="1">
              <a:off x="1832465" y="2762330"/>
              <a:ext cx="284851" cy="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401743" y="2761399"/>
              <a:ext cx="332184"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1860466" y="2757986"/>
              <a:ext cx="284851" cy="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5311866" y="2761399"/>
              <a:ext cx="332184"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6804248" y="2747112"/>
              <a:ext cx="332184"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3" name="TextBox 2"/>
          <p:cNvSpPr txBox="1"/>
          <p:nvPr/>
        </p:nvSpPr>
        <p:spPr>
          <a:xfrm>
            <a:off x="47499" y="4293095"/>
            <a:ext cx="8677375" cy="1323439"/>
          </a:xfrm>
          <a:prstGeom prst="rect">
            <a:avLst/>
          </a:prstGeom>
          <a:noFill/>
        </p:spPr>
        <p:txBody>
          <a:bodyPr wrap="none" rtlCol="0">
            <a:spAutoFit/>
          </a:bodyPr>
          <a:lstStyle/>
          <a:p>
            <a:r>
              <a:rPr lang="en-GB" sz="2800" dirty="0" smtClean="0"/>
              <a:t>Location:</a:t>
            </a:r>
            <a:r>
              <a:rPr lang="en-GB" sz="2400" dirty="0" smtClean="0"/>
              <a:t>  </a:t>
            </a:r>
            <a:r>
              <a:rPr lang="en-GB" sz="2800" dirty="0" smtClean="0"/>
              <a:t>1</a:t>
            </a:r>
            <a:r>
              <a:rPr lang="en-GB" sz="2400" dirty="0" smtClean="0"/>
              <a:t>		      </a:t>
            </a:r>
            <a:r>
              <a:rPr lang="en-GB" sz="2800" dirty="0" smtClean="0"/>
              <a:t>0</a:t>
            </a:r>
            <a:r>
              <a:rPr lang="en-GB" sz="2400" dirty="0" smtClean="0"/>
              <a:t>		     </a:t>
            </a:r>
            <a:r>
              <a:rPr lang="en-GB" sz="2800" dirty="0" smtClean="0"/>
              <a:t>0</a:t>
            </a:r>
            <a:r>
              <a:rPr lang="en-GB" sz="2400" dirty="0" smtClean="0"/>
              <a:t>		    </a:t>
            </a:r>
            <a:r>
              <a:rPr lang="en-GB" sz="2800" dirty="0" smtClean="0"/>
              <a:t>0</a:t>
            </a:r>
            <a:r>
              <a:rPr lang="en-GB" sz="2400" dirty="0" smtClean="0"/>
              <a:t>		</a:t>
            </a:r>
            <a:r>
              <a:rPr lang="en-GB" sz="2800" dirty="0" smtClean="0"/>
              <a:t>0</a:t>
            </a:r>
            <a:endParaRPr lang="en-GB" sz="2400" dirty="0" smtClean="0"/>
          </a:p>
          <a:p>
            <a:endParaRPr lang="en-GB" sz="2400" dirty="0"/>
          </a:p>
          <a:p>
            <a:r>
              <a:rPr lang="en-GB" sz="2800" dirty="0" smtClean="0"/>
              <a:t>Clearance:</a:t>
            </a:r>
            <a:r>
              <a:rPr lang="en-GB" sz="2400" dirty="0" smtClean="0"/>
              <a:t>		      </a:t>
            </a:r>
            <a:r>
              <a:rPr lang="en-GB" sz="2800" dirty="0" smtClean="0"/>
              <a:t>1</a:t>
            </a:r>
            <a:r>
              <a:rPr lang="en-GB" sz="2400" dirty="0" smtClean="0"/>
              <a:t>				    </a:t>
            </a:r>
            <a:r>
              <a:rPr lang="en-GB" sz="2800" dirty="0" smtClean="0"/>
              <a:t>0</a:t>
            </a:r>
            <a:endParaRPr lang="en-GB" sz="2400" dirty="0"/>
          </a:p>
        </p:txBody>
      </p:sp>
    </p:spTree>
    <p:extLst>
      <p:ext uri="{BB962C8B-B14F-4D97-AF65-F5344CB8AC3E}">
        <p14:creationId xmlns:p14="http://schemas.microsoft.com/office/powerpoint/2010/main" val="966703568"/>
      </p:ext>
    </p:extLst>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spd="slow" advClick="0" advTm="1000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3. Assign Security Level to each Cloud</a:t>
            </a:r>
            <a:br>
              <a:rPr lang="en-GB" dirty="0" smtClean="0"/>
            </a:br>
            <a:endParaRPr lang="en-GB" dirty="0"/>
          </a:p>
        </p:txBody>
      </p:sp>
      <p:sp>
        <p:nvSpPr>
          <p:cNvPr id="52" name="Cloud 51"/>
          <p:cNvSpPr/>
          <p:nvPr/>
        </p:nvSpPr>
        <p:spPr>
          <a:xfrm>
            <a:off x="147761" y="1315374"/>
            <a:ext cx="3071813" cy="2643188"/>
          </a:xfrm>
          <a:prstGeom prst="cloud">
            <a:avLst/>
          </a:prstGeom>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GB">
              <a:solidFill>
                <a:prstClr val="white"/>
              </a:solidFill>
              <a:latin typeface="Rockwell"/>
            </a:endParaRPr>
          </a:p>
        </p:txBody>
      </p:sp>
      <p:grpSp>
        <p:nvGrpSpPr>
          <p:cNvPr id="53" name="Group 37"/>
          <p:cNvGrpSpPr>
            <a:grpSpLocks/>
          </p:cNvGrpSpPr>
          <p:nvPr/>
        </p:nvGrpSpPr>
        <p:grpSpPr bwMode="auto">
          <a:xfrm>
            <a:off x="736723" y="2021018"/>
            <a:ext cx="1893888" cy="1231900"/>
            <a:chOff x="1629" y="2641"/>
            <a:chExt cx="1193" cy="776"/>
          </a:xfrm>
        </p:grpSpPr>
        <p:pic>
          <p:nvPicPr>
            <p:cNvPr id="54" name="Picture 25" descr="j0434845"/>
            <p:cNvPicPr>
              <a:picLocks noChangeAspect="1" noChangeArrowheads="1"/>
            </p:cNvPicPr>
            <p:nvPr/>
          </p:nvPicPr>
          <p:blipFill>
            <a:blip r:embed="rId2" cstate="print">
              <a:duotone>
                <a:prstClr val="black"/>
                <a:schemeClr val="tx2">
                  <a:tint val="45000"/>
                  <a:satMod val="400000"/>
                </a:schemeClr>
              </a:duotone>
            </a:blip>
            <a:srcRect/>
            <a:stretch>
              <a:fillRect/>
            </a:stretch>
          </p:blipFill>
          <p:spPr bwMode="auto">
            <a:xfrm>
              <a:off x="2222" y="2644"/>
              <a:ext cx="600" cy="598"/>
            </a:xfrm>
            <a:prstGeom prst="rect">
              <a:avLst/>
            </a:prstGeom>
            <a:noFill/>
            <a:ln w="9525">
              <a:noFill/>
              <a:miter lim="800000"/>
              <a:headEnd/>
              <a:tailEnd/>
            </a:ln>
          </p:spPr>
        </p:pic>
        <p:pic>
          <p:nvPicPr>
            <p:cNvPr id="55" name="Picture 26" descr="j0434845"/>
            <p:cNvPicPr>
              <a:picLocks noChangeAspect="1" noChangeArrowheads="1"/>
            </p:cNvPicPr>
            <p:nvPr/>
          </p:nvPicPr>
          <p:blipFill>
            <a:blip r:embed="rId2" cstate="print">
              <a:duotone>
                <a:prstClr val="black"/>
                <a:schemeClr val="tx2">
                  <a:tint val="45000"/>
                  <a:satMod val="400000"/>
                </a:schemeClr>
              </a:duotone>
            </a:blip>
            <a:srcRect/>
            <a:stretch>
              <a:fillRect/>
            </a:stretch>
          </p:blipFill>
          <p:spPr bwMode="auto">
            <a:xfrm>
              <a:off x="1629" y="2641"/>
              <a:ext cx="599" cy="598"/>
            </a:xfrm>
            <a:prstGeom prst="rect">
              <a:avLst/>
            </a:prstGeom>
            <a:noFill/>
            <a:ln w="9525">
              <a:noFill/>
              <a:miter lim="800000"/>
              <a:headEnd/>
              <a:tailEnd/>
            </a:ln>
          </p:spPr>
        </p:pic>
        <p:pic>
          <p:nvPicPr>
            <p:cNvPr id="56" name="Picture 24" descr="j0434845"/>
            <p:cNvPicPr>
              <a:picLocks noChangeAspect="1" noChangeArrowheads="1"/>
            </p:cNvPicPr>
            <p:nvPr/>
          </p:nvPicPr>
          <p:blipFill>
            <a:blip r:embed="rId2" cstate="print">
              <a:duotone>
                <a:prstClr val="black"/>
                <a:schemeClr val="tx2">
                  <a:tint val="45000"/>
                  <a:satMod val="400000"/>
                </a:schemeClr>
              </a:duotone>
            </a:blip>
            <a:srcRect/>
            <a:stretch>
              <a:fillRect/>
            </a:stretch>
          </p:blipFill>
          <p:spPr bwMode="auto">
            <a:xfrm>
              <a:off x="1906" y="2819"/>
              <a:ext cx="599" cy="598"/>
            </a:xfrm>
            <a:prstGeom prst="rect">
              <a:avLst/>
            </a:prstGeom>
            <a:noFill/>
            <a:ln w="9525">
              <a:noFill/>
              <a:miter lim="800000"/>
              <a:headEnd/>
              <a:tailEnd/>
            </a:ln>
          </p:spPr>
        </p:pic>
      </p:grpSp>
      <p:sp>
        <p:nvSpPr>
          <p:cNvPr id="57" name="TextBox 56"/>
          <p:cNvSpPr txBox="1"/>
          <p:nvPr/>
        </p:nvSpPr>
        <p:spPr>
          <a:xfrm>
            <a:off x="1227761" y="1554782"/>
            <a:ext cx="926600" cy="369332"/>
          </a:xfrm>
          <a:prstGeom prst="rect">
            <a:avLst/>
          </a:prstGeom>
          <a:noFill/>
        </p:spPr>
        <p:txBody>
          <a:bodyPr wrap="none">
            <a:spAutoFit/>
          </a:bodyPr>
          <a:lstStyle/>
          <a:p>
            <a:pPr eaLnBrk="0" hangingPunct="0">
              <a:defRPr/>
            </a:pPr>
            <a:r>
              <a:rPr lang="en-GB" dirty="0" smtClean="0">
                <a:solidFill>
                  <a:schemeClr val="bg1"/>
                </a:solidFill>
                <a:latin typeface="Rockwell"/>
                <a:ea typeface="+mn-ea"/>
                <a:cs typeface="Arial" charset="0"/>
              </a:rPr>
              <a:t>Private</a:t>
            </a:r>
            <a:endParaRPr lang="en-GB" dirty="0">
              <a:solidFill>
                <a:schemeClr val="bg1"/>
              </a:solidFill>
              <a:latin typeface="Rockwell"/>
              <a:ea typeface="+mn-ea"/>
              <a:cs typeface="Arial" charset="0"/>
            </a:endParaRPr>
          </a:p>
        </p:txBody>
      </p:sp>
      <p:grpSp>
        <p:nvGrpSpPr>
          <p:cNvPr id="59" name="Group 58"/>
          <p:cNvGrpSpPr/>
          <p:nvPr/>
        </p:nvGrpSpPr>
        <p:grpSpPr>
          <a:xfrm>
            <a:off x="5893666" y="1287392"/>
            <a:ext cx="3071813" cy="2643188"/>
            <a:chOff x="5429250" y="714375"/>
            <a:chExt cx="3071813" cy="2643188"/>
          </a:xfrm>
        </p:grpSpPr>
        <p:sp>
          <p:nvSpPr>
            <p:cNvPr id="60" name="Cloud 59"/>
            <p:cNvSpPr/>
            <p:nvPr/>
          </p:nvSpPr>
          <p:spPr>
            <a:xfrm>
              <a:off x="5429250" y="714375"/>
              <a:ext cx="3071813" cy="2643188"/>
            </a:xfrm>
            <a:prstGeom prst="cloud">
              <a:avLst/>
            </a:prstGeom>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GB">
                <a:solidFill>
                  <a:prstClr val="white"/>
                </a:solidFill>
                <a:latin typeface="Rockwell"/>
              </a:endParaRPr>
            </a:p>
          </p:txBody>
        </p:sp>
        <p:grpSp>
          <p:nvGrpSpPr>
            <p:cNvPr id="61" name="Group 37"/>
            <p:cNvGrpSpPr>
              <a:grpSpLocks/>
            </p:cNvGrpSpPr>
            <p:nvPr/>
          </p:nvGrpSpPr>
          <p:grpSpPr bwMode="auto">
            <a:xfrm>
              <a:off x="6000750" y="1428750"/>
              <a:ext cx="1893888" cy="1231900"/>
              <a:chOff x="1629" y="2641"/>
              <a:chExt cx="1193" cy="776"/>
            </a:xfrm>
          </p:grpSpPr>
          <p:pic>
            <p:nvPicPr>
              <p:cNvPr id="63" name="Picture 25" descr="j0434845"/>
              <p:cNvPicPr>
                <a:picLocks noChangeAspect="1" noChangeArrowheads="1"/>
              </p:cNvPicPr>
              <p:nvPr/>
            </p:nvPicPr>
            <p:blipFill>
              <a:blip r:embed="rId2" cstate="print">
                <a:duotone>
                  <a:prstClr val="black"/>
                  <a:schemeClr val="tx2">
                    <a:tint val="45000"/>
                    <a:satMod val="400000"/>
                  </a:schemeClr>
                </a:duotone>
              </a:blip>
              <a:srcRect/>
              <a:stretch>
                <a:fillRect/>
              </a:stretch>
            </p:blipFill>
            <p:spPr bwMode="auto">
              <a:xfrm>
                <a:off x="2222" y="2644"/>
                <a:ext cx="600" cy="598"/>
              </a:xfrm>
              <a:prstGeom prst="rect">
                <a:avLst/>
              </a:prstGeom>
              <a:noFill/>
              <a:ln w="9525">
                <a:noFill/>
                <a:miter lim="800000"/>
                <a:headEnd/>
                <a:tailEnd/>
              </a:ln>
            </p:spPr>
          </p:pic>
          <p:pic>
            <p:nvPicPr>
              <p:cNvPr id="64" name="Picture 26" descr="j0434845"/>
              <p:cNvPicPr>
                <a:picLocks noChangeAspect="1" noChangeArrowheads="1"/>
              </p:cNvPicPr>
              <p:nvPr/>
            </p:nvPicPr>
            <p:blipFill>
              <a:blip r:embed="rId2" cstate="print">
                <a:duotone>
                  <a:prstClr val="black"/>
                  <a:schemeClr val="tx2">
                    <a:tint val="45000"/>
                    <a:satMod val="400000"/>
                  </a:schemeClr>
                </a:duotone>
              </a:blip>
              <a:srcRect/>
              <a:stretch>
                <a:fillRect/>
              </a:stretch>
            </p:blipFill>
            <p:spPr bwMode="auto">
              <a:xfrm>
                <a:off x="1629" y="2641"/>
                <a:ext cx="599" cy="598"/>
              </a:xfrm>
              <a:prstGeom prst="rect">
                <a:avLst/>
              </a:prstGeom>
              <a:noFill/>
              <a:ln w="9525">
                <a:noFill/>
                <a:miter lim="800000"/>
                <a:headEnd/>
                <a:tailEnd/>
              </a:ln>
            </p:spPr>
          </p:pic>
          <p:pic>
            <p:nvPicPr>
              <p:cNvPr id="65" name="Picture 24" descr="j0434845"/>
              <p:cNvPicPr>
                <a:picLocks noChangeAspect="1" noChangeArrowheads="1"/>
              </p:cNvPicPr>
              <p:nvPr/>
            </p:nvPicPr>
            <p:blipFill>
              <a:blip r:embed="rId2" cstate="print">
                <a:duotone>
                  <a:prstClr val="black"/>
                  <a:schemeClr val="tx2">
                    <a:tint val="45000"/>
                    <a:satMod val="400000"/>
                  </a:schemeClr>
                </a:duotone>
              </a:blip>
              <a:srcRect/>
              <a:stretch>
                <a:fillRect/>
              </a:stretch>
            </p:blipFill>
            <p:spPr bwMode="auto">
              <a:xfrm>
                <a:off x="1906" y="2819"/>
                <a:ext cx="599" cy="598"/>
              </a:xfrm>
              <a:prstGeom prst="rect">
                <a:avLst/>
              </a:prstGeom>
              <a:noFill/>
              <a:ln w="9525">
                <a:noFill/>
                <a:miter lim="800000"/>
                <a:headEnd/>
                <a:tailEnd/>
              </a:ln>
            </p:spPr>
          </p:pic>
        </p:grpSp>
        <p:sp>
          <p:nvSpPr>
            <p:cNvPr id="62" name="TextBox 61"/>
            <p:cNvSpPr txBox="1"/>
            <p:nvPr/>
          </p:nvSpPr>
          <p:spPr>
            <a:xfrm>
              <a:off x="6572250" y="1000125"/>
              <a:ext cx="846899" cy="369332"/>
            </a:xfrm>
            <a:prstGeom prst="rect">
              <a:avLst/>
            </a:prstGeom>
            <a:noFill/>
          </p:spPr>
          <p:txBody>
            <a:bodyPr wrap="none">
              <a:spAutoFit/>
            </a:bodyPr>
            <a:lstStyle/>
            <a:p>
              <a:pPr eaLnBrk="0" hangingPunct="0">
                <a:defRPr/>
              </a:pPr>
              <a:r>
                <a:rPr lang="en-GB" dirty="0" smtClean="0">
                  <a:solidFill>
                    <a:schemeClr val="bg1"/>
                  </a:solidFill>
                  <a:latin typeface="Rockwell"/>
                  <a:ea typeface="+mn-ea"/>
                  <a:cs typeface="Arial" charset="0"/>
                </a:rPr>
                <a:t>Public</a:t>
              </a:r>
              <a:endParaRPr lang="en-GB" dirty="0">
                <a:solidFill>
                  <a:schemeClr val="bg1"/>
                </a:solidFill>
                <a:latin typeface="Rockwell"/>
                <a:ea typeface="+mn-ea"/>
                <a:cs typeface="Arial" charset="0"/>
              </a:endParaRPr>
            </a:p>
          </p:txBody>
        </p:sp>
      </p:grpSp>
      <p:sp>
        <p:nvSpPr>
          <p:cNvPr id="3" name="TextBox 2"/>
          <p:cNvSpPr txBox="1"/>
          <p:nvPr/>
        </p:nvSpPr>
        <p:spPr>
          <a:xfrm>
            <a:off x="1427182" y="4035171"/>
            <a:ext cx="631904" cy="707886"/>
          </a:xfrm>
          <a:prstGeom prst="rect">
            <a:avLst/>
          </a:prstGeom>
          <a:noFill/>
        </p:spPr>
        <p:txBody>
          <a:bodyPr wrap="none" rtlCol="0">
            <a:spAutoFit/>
          </a:bodyPr>
          <a:lstStyle/>
          <a:p>
            <a:r>
              <a:rPr lang="en-GB" sz="4000" dirty="0" smtClean="0"/>
              <a:t>C</a:t>
            </a:r>
            <a:r>
              <a:rPr lang="en-GB" sz="4000" baseline="-25000" dirty="0" smtClean="0"/>
              <a:t>1</a:t>
            </a:r>
            <a:endParaRPr lang="en-GB" sz="4000" baseline="-25000" dirty="0"/>
          </a:p>
        </p:txBody>
      </p:sp>
      <p:sp>
        <p:nvSpPr>
          <p:cNvPr id="68" name="TextBox 67"/>
          <p:cNvSpPr txBox="1"/>
          <p:nvPr/>
        </p:nvSpPr>
        <p:spPr>
          <a:xfrm>
            <a:off x="7392848" y="4038899"/>
            <a:ext cx="631904" cy="707886"/>
          </a:xfrm>
          <a:prstGeom prst="rect">
            <a:avLst/>
          </a:prstGeom>
          <a:noFill/>
        </p:spPr>
        <p:txBody>
          <a:bodyPr wrap="none" rtlCol="0">
            <a:spAutoFit/>
          </a:bodyPr>
          <a:lstStyle/>
          <a:p>
            <a:r>
              <a:rPr lang="en-GB" sz="4000" dirty="0" smtClean="0"/>
              <a:t>C</a:t>
            </a:r>
            <a:r>
              <a:rPr lang="en-GB" sz="4000" baseline="-25000" dirty="0"/>
              <a:t>0</a:t>
            </a:r>
          </a:p>
        </p:txBody>
      </p:sp>
      <p:sp>
        <p:nvSpPr>
          <p:cNvPr id="21" name="TextBox 20"/>
          <p:cNvSpPr txBox="1"/>
          <p:nvPr/>
        </p:nvSpPr>
        <p:spPr>
          <a:xfrm>
            <a:off x="-25991" y="5034464"/>
            <a:ext cx="7999306" cy="523220"/>
          </a:xfrm>
          <a:prstGeom prst="rect">
            <a:avLst/>
          </a:prstGeom>
          <a:noFill/>
        </p:spPr>
        <p:txBody>
          <a:bodyPr wrap="none" rtlCol="0">
            <a:spAutoFit/>
          </a:bodyPr>
          <a:lstStyle/>
          <a:p>
            <a:r>
              <a:rPr lang="en-GB" sz="2800" dirty="0" smtClean="0"/>
              <a:t>Location:   1							   0</a:t>
            </a:r>
          </a:p>
        </p:txBody>
      </p:sp>
    </p:spTree>
    <p:extLst>
      <p:ext uri="{BB962C8B-B14F-4D97-AF65-F5344CB8AC3E}">
        <p14:creationId xmlns:p14="http://schemas.microsoft.com/office/powerpoint/2010/main" val="418752526"/>
      </p:ext>
    </p:extLst>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spd="slow" advClick="0" advTm="1000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41527" y="476672"/>
            <a:ext cx="8229600" cy="1143000"/>
          </a:xfrm>
        </p:spPr>
        <p:txBody>
          <a:bodyPr>
            <a:normAutofit fontScale="90000"/>
          </a:bodyPr>
          <a:lstStyle/>
          <a:p>
            <a:pPr algn="l"/>
            <a:r>
              <a:rPr lang="en-GB" sz="3600" dirty="0"/>
              <a:t>Extend Bell-</a:t>
            </a:r>
            <a:r>
              <a:rPr lang="en-GB" sz="3600" dirty="0" err="1"/>
              <a:t>LaPadula</a:t>
            </a:r>
            <a:r>
              <a:rPr lang="en-GB" sz="3600" dirty="0"/>
              <a:t> so a block cannot be deployed on a cloud with a lower security </a:t>
            </a:r>
            <a:r>
              <a:rPr lang="en-GB" sz="3600" dirty="0" smtClean="0"/>
              <a:t>level</a:t>
            </a:r>
            <a:endParaRPr lang="en-GB" dirty="0"/>
          </a:p>
        </p:txBody>
      </p:sp>
      <p:pic>
        <p:nvPicPr>
          <p:cNvPr id="3074" name="Picture 2" descr="H:\Research\e-Science Central\Papers\Cloud Security\laticewithclou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984" y="2844178"/>
            <a:ext cx="4441695" cy="323923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84488" y="4514482"/>
            <a:ext cx="489236" cy="523220"/>
          </a:xfrm>
          <a:prstGeom prst="rect">
            <a:avLst/>
          </a:prstGeom>
          <a:noFill/>
        </p:spPr>
        <p:txBody>
          <a:bodyPr wrap="none" rtlCol="0">
            <a:spAutoFit/>
          </a:bodyPr>
          <a:lstStyle/>
          <a:p>
            <a:r>
              <a:rPr lang="en-GB" sz="2800" dirty="0" smtClean="0"/>
              <a:t>p</a:t>
            </a:r>
            <a:r>
              <a:rPr lang="en-GB" sz="2800" baseline="-25000" dirty="0" smtClean="0"/>
              <a:t>a</a:t>
            </a:r>
            <a:endParaRPr lang="en-GB" sz="2800" dirty="0"/>
          </a:p>
        </p:txBody>
      </p:sp>
      <p:sp>
        <p:nvSpPr>
          <p:cNvPr id="23" name="Rectangle 22"/>
          <p:cNvSpPr/>
          <p:nvPr/>
        </p:nvSpPr>
        <p:spPr>
          <a:xfrm>
            <a:off x="434314" y="3714342"/>
            <a:ext cx="720080" cy="57606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i="1" dirty="0" smtClean="0">
                <a:solidFill>
                  <a:schemeClr val="tx1"/>
                </a:solidFill>
              </a:rPr>
              <a:t>d</a:t>
            </a:r>
            <a:r>
              <a:rPr lang="en-GB" sz="3200" i="1" baseline="-25000" dirty="0" smtClean="0">
                <a:solidFill>
                  <a:schemeClr val="tx1"/>
                </a:solidFill>
              </a:rPr>
              <a:t>0</a:t>
            </a:r>
            <a:endParaRPr lang="en-GB" sz="3200" i="1" dirty="0">
              <a:solidFill>
                <a:schemeClr val="tx1"/>
              </a:solidFill>
            </a:endParaRPr>
          </a:p>
        </p:txBody>
      </p:sp>
      <p:sp>
        <p:nvSpPr>
          <p:cNvPr id="24" name="Rectangle 23"/>
          <p:cNvSpPr/>
          <p:nvPr/>
        </p:nvSpPr>
        <p:spPr>
          <a:xfrm>
            <a:off x="1754126" y="3714342"/>
            <a:ext cx="720080" cy="57606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i="1" dirty="0" smtClean="0">
                <a:solidFill>
                  <a:schemeClr val="tx1"/>
                </a:solidFill>
              </a:rPr>
              <a:t>s</a:t>
            </a:r>
            <a:r>
              <a:rPr lang="en-GB" sz="3200" i="1" baseline="-25000" dirty="0">
                <a:solidFill>
                  <a:schemeClr val="tx1"/>
                </a:solidFill>
              </a:rPr>
              <a:t>1</a:t>
            </a:r>
            <a:endParaRPr lang="en-GB" sz="3200" i="1" dirty="0">
              <a:solidFill>
                <a:schemeClr val="tx1"/>
              </a:solidFill>
            </a:endParaRPr>
          </a:p>
        </p:txBody>
      </p:sp>
      <p:sp>
        <p:nvSpPr>
          <p:cNvPr id="25" name="Rectangle 24"/>
          <p:cNvSpPr/>
          <p:nvPr/>
        </p:nvSpPr>
        <p:spPr>
          <a:xfrm>
            <a:off x="3021417" y="3712038"/>
            <a:ext cx="720080" cy="57606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i="1" dirty="0" smtClean="0">
                <a:solidFill>
                  <a:schemeClr val="tx1"/>
                </a:solidFill>
              </a:rPr>
              <a:t>d</a:t>
            </a:r>
            <a:r>
              <a:rPr lang="en-GB" sz="3200" i="1" baseline="-25000" dirty="0">
                <a:solidFill>
                  <a:schemeClr val="tx1"/>
                </a:solidFill>
              </a:rPr>
              <a:t>2</a:t>
            </a:r>
            <a:endParaRPr lang="en-GB" sz="3200" i="1" dirty="0">
              <a:solidFill>
                <a:schemeClr val="tx1"/>
              </a:solidFill>
            </a:endParaRPr>
          </a:p>
        </p:txBody>
      </p:sp>
      <p:cxnSp>
        <p:nvCxnSpPr>
          <p:cNvPr id="26" name="Straight Arrow Connector 25"/>
          <p:cNvCxnSpPr>
            <a:stCxn id="23" idx="3"/>
            <a:endCxn id="24" idx="1"/>
          </p:cNvCxnSpPr>
          <p:nvPr/>
        </p:nvCxnSpPr>
        <p:spPr>
          <a:xfrm>
            <a:off x="1154394" y="4002374"/>
            <a:ext cx="599732"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endCxn id="25" idx="1"/>
          </p:cNvCxnSpPr>
          <p:nvPr/>
        </p:nvCxnSpPr>
        <p:spPr>
          <a:xfrm>
            <a:off x="2474206" y="4000070"/>
            <a:ext cx="547211"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371906" y="3545174"/>
            <a:ext cx="914400" cy="969308"/>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29" name="TextBox 28"/>
          <p:cNvSpPr txBox="1"/>
          <p:nvPr/>
        </p:nvSpPr>
        <p:spPr>
          <a:xfrm>
            <a:off x="1811492" y="4527315"/>
            <a:ext cx="498855" cy="523220"/>
          </a:xfrm>
          <a:prstGeom prst="rect">
            <a:avLst/>
          </a:prstGeom>
          <a:noFill/>
        </p:spPr>
        <p:txBody>
          <a:bodyPr wrap="none" rtlCol="0">
            <a:spAutoFit/>
          </a:bodyPr>
          <a:lstStyle/>
          <a:p>
            <a:r>
              <a:rPr lang="en-GB" sz="2800" dirty="0" err="1" smtClean="0"/>
              <a:t>p</a:t>
            </a:r>
            <a:r>
              <a:rPr lang="en-GB" sz="2800" baseline="-25000" dirty="0" err="1"/>
              <a:t>b</a:t>
            </a:r>
            <a:endParaRPr lang="en-GB" sz="2800" dirty="0"/>
          </a:p>
        </p:txBody>
      </p:sp>
      <p:sp>
        <p:nvSpPr>
          <p:cNvPr id="30" name="Rectangle 29"/>
          <p:cNvSpPr/>
          <p:nvPr/>
        </p:nvSpPr>
        <p:spPr>
          <a:xfrm>
            <a:off x="1656966" y="3558007"/>
            <a:ext cx="914400" cy="969308"/>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31" name="TextBox 30"/>
          <p:cNvSpPr txBox="1"/>
          <p:nvPr/>
        </p:nvSpPr>
        <p:spPr>
          <a:xfrm>
            <a:off x="3078783" y="4527315"/>
            <a:ext cx="474810" cy="523220"/>
          </a:xfrm>
          <a:prstGeom prst="rect">
            <a:avLst/>
          </a:prstGeom>
          <a:noFill/>
        </p:spPr>
        <p:txBody>
          <a:bodyPr wrap="none" rtlCol="0">
            <a:spAutoFit/>
          </a:bodyPr>
          <a:lstStyle/>
          <a:p>
            <a:r>
              <a:rPr lang="en-GB" sz="2800" dirty="0" smtClean="0"/>
              <a:t>p</a:t>
            </a:r>
            <a:r>
              <a:rPr lang="en-GB" sz="2800" baseline="-25000" dirty="0"/>
              <a:t>c</a:t>
            </a:r>
            <a:endParaRPr lang="en-GB" sz="2800" dirty="0"/>
          </a:p>
        </p:txBody>
      </p:sp>
      <p:sp>
        <p:nvSpPr>
          <p:cNvPr id="32" name="Rectangle 31"/>
          <p:cNvSpPr/>
          <p:nvPr/>
        </p:nvSpPr>
        <p:spPr>
          <a:xfrm>
            <a:off x="2924257" y="3558007"/>
            <a:ext cx="914400" cy="969308"/>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2541247151"/>
      </p:ext>
    </p:extLst>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spd="slow" advClick="0" advTm="1000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1943"/>
            <a:ext cx="8229600" cy="1143000"/>
          </a:xfrm>
        </p:spPr>
        <p:txBody>
          <a:bodyPr/>
          <a:lstStyle/>
          <a:p>
            <a:r>
              <a:rPr lang="en-GB" dirty="0" smtClean="0"/>
              <a:t>Valid Workflows</a:t>
            </a:r>
            <a:endParaRPr lang="en-GB"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56376" y="1170852"/>
            <a:ext cx="1051805" cy="4350267"/>
          </a:xfrm>
          <a:prstGeom prst="rect">
            <a:avLst/>
          </a:prstGeom>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1328"/>
          <a:stretch/>
        </p:blipFill>
        <p:spPr>
          <a:xfrm>
            <a:off x="6766960" y="1138365"/>
            <a:ext cx="1047384" cy="571963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44563" y="1138365"/>
            <a:ext cx="1680367" cy="4459708"/>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49958" y="1138365"/>
            <a:ext cx="2052575" cy="4890416"/>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4" y="1147568"/>
            <a:ext cx="1008224" cy="5579863"/>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50768" y="1147568"/>
            <a:ext cx="1457160" cy="5413251"/>
          </a:xfrm>
          <a:prstGeom prst="rect">
            <a:avLst/>
          </a:prstGeom>
        </p:spPr>
      </p:pic>
    </p:spTree>
    <p:extLst>
      <p:ext uri="{BB962C8B-B14F-4D97-AF65-F5344CB8AC3E}">
        <p14:creationId xmlns:p14="http://schemas.microsoft.com/office/powerpoint/2010/main" val="434013255"/>
      </p:ext>
    </p:extLst>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spd="slow" advClick="0" advTm="1000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74638"/>
            <a:ext cx="8928992" cy="1143000"/>
          </a:xfrm>
        </p:spPr>
        <p:txBody>
          <a:bodyPr>
            <a:normAutofit fontScale="90000"/>
          </a:bodyPr>
          <a:lstStyle/>
          <a:p>
            <a:r>
              <a:rPr lang="en-GB" dirty="0" smtClean="0"/>
              <a:t>8. Apply Cost Model to Rank candidate solutions</a:t>
            </a:r>
            <a:br>
              <a:rPr lang="en-GB" dirty="0" smtClean="0"/>
            </a:br>
            <a:r>
              <a:rPr lang="en-GB" dirty="0" smtClean="0"/>
              <a:t> </a:t>
            </a:r>
            <a:endParaRPr lang="en-GB"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043" y="1412776"/>
            <a:ext cx="8058150" cy="488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923928" y="5733256"/>
            <a:ext cx="3382593" cy="769441"/>
          </a:xfrm>
          <a:prstGeom prst="rect">
            <a:avLst/>
          </a:prstGeom>
          <a:noFill/>
        </p:spPr>
        <p:txBody>
          <a:bodyPr wrap="none" rtlCol="0">
            <a:spAutoFit/>
          </a:bodyPr>
          <a:lstStyle/>
          <a:p>
            <a:r>
              <a:rPr lang="en-GB" sz="4400" dirty="0" smtClean="0"/>
              <a:t>Transfer Costs</a:t>
            </a:r>
            <a:endParaRPr lang="en-GB" sz="4400" dirty="0"/>
          </a:p>
        </p:txBody>
      </p:sp>
    </p:spTree>
    <p:extLst>
      <p:ext uri="{BB962C8B-B14F-4D97-AF65-F5344CB8AC3E}">
        <p14:creationId xmlns:p14="http://schemas.microsoft.com/office/powerpoint/2010/main" val="1093515333"/>
      </p:ext>
    </p:extLst>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spd="slow" advClick="0" advTm="1000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1943"/>
            <a:ext cx="8229600" cy="1143000"/>
          </a:xfrm>
        </p:spPr>
        <p:txBody>
          <a:bodyPr/>
          <a:lstStyle/>
          <a:p>
            <a:pPr algn="l"/>
            <a:r>
              <a:rPr lang="en-GB" dirty="0" smtClean="0"/>
              <a:t>Workflow Costs #1</a:t>
            </a:r>
            <a:endParaRPr lang="en-GB"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56376" y="1170852"/>
            <a:ext cx="1051805" cy="4350267"/>
          </a:xfrm>
          <a:prstGeom prst="rect">
            <a:avLst/>
          </a:prstGeom>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1328"/>
          <a:stretch/>
        </p:blipFill>
        <p:spPr>
          <a:xfrm>
            <a:off x="6766960" y="1138365"/>
            <a:ext cx="1047384" cy="571963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44563" y="1138365"/>
            <a:ext cx="1680367" cy="4459708"/>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49958" y="1138365"/>
            <a:ext cx="2052575" cy="4890416"/>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4" y="1147568"/>
            <a:ext cx="1008224" cy="5579863"/>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50768" y="1147568"/>
            <a:ext cx="1457160" cy="5413251"/>
          </a:xfrm>
          <a:prstGeom prst="rect">
            <a:avLst/>
          </a:prstGeom>
        </p:spPr>
      </p:pic>
      <p:sp>
        <p:nvSpPr>
          <p:cNvPr id="8" name="TextBox 7"/>
          <p:cNvSpPr txBox="1"/>
          <p:nvPr/>
        </p:nvSpPr>
        <p:spPr>
          <a:xfrm>
            <a:off x="353783" y="868070"/>
            <a:ext cx="301686" cy="369332"/>
          </a:xfrm>
          <a:prstGeom prst="rect">
            <a:avLst/>
          </a:prstGeom>
          <a:noFill/>
        </p:spPr>
        <p:txBody>
          <a:bodyPr wrap="none" rtlCol="0">
            <a:spAutoFit/>
          </a:bodyPr>
          <a:lstStyle/>
          <a:p>
            <a:r>
              <a:rPr lang="en-GB" dirty="0" smtClean="0"/>
              <a:t>3</a:t>
            </a:r>
            <a:endParaRPr lang="en-GB" dirty="0"/>
          </a:p>
        </p:txBody>
      </p:sp>
      <p:sp>
        <p:nvSpPr>
          <p:cNvPr id="12" name="TextBox 11"/>
          <p:cNvSpPr txBox="1"/>
          <p:nvPr/>
        </p:nvSpPr>
        <p:spPr>
          <a:xfrm>
            <a:off x="1728505" y="867814"/>
            <a:ext cx="301686" cy="369332"/>
          </a:xfrm>
          <a:prstGeom prst="rect">
            <a:avLst/>
          </a:prstGeom>
          <a:noFill/>
        </p:spPr>
        <p:txBody>
          <a:bodyPr wrap="none" rtlCol="0">
            <a:spAutoFit/>
          </a:bodyPr>
          <a:lstStyle/>
          <a:p>
            <a:r>
              <a:rPr lang="en-GB" dirty="0" smtClean="0"/>
              <a:t>4</a:t>
            </a:r>
            <a:endParaRPr lang="en-GB" dirty="0"/>
          </a:p>
        </p:txBody>
      </p:sp>
      <p:sp>
        <p:nvSpPr>
          <p:cNvPr id="13" name="TextBox 12"/>
          <p:cNvSpPr txBox="1"/>
          <p:nvPr/>
        </p:nvSpPr>
        <p:spPr>
          <a:xfrm>
            <a:off x="3474559" y="868070"/>
            <a:ext cx="301686" cy="369332"/>
          </a:xfrm>
          <a:prstGeom prst="rect">
            <a:avLst/>
          </a:prstGeom>
          <a:noFill/>
        </p:spPr>
        <p:txBody>
          <a:bodyPr wrap="none" rtlCol="0">
            <a:spAutoFit/>
          </a:bodyPr>
          <a:lstStyle/>
          <a:p>
            <a:r>
              <a:rPr lang="en-GB" dirty="0" smtClean="0"/>
              <a:t>6</a:t>
            </a:r>
            <a:endParaRPr lang="en-GB" dirty="0"/>
          </a:p>
        </p:txBody>
      </p:sp>
      <p:sp>
        <p:nvSpPr>
          <p:cNvPr id="14" name="TextBox 13"/>
          <p:cNvSpPr txBox="1"/>
          <p:nvPr/>
        </p:nvSpPr>
        <p:spPr>
          <a:xfrm>
            <a:off x="5633903" y="867814"/>
            <a:ext cx="301686" cy="369332"/>
          </a:xfrm>
          <a:prstGeom prst="rect">
            <a:avLst/>
          </a:prstGeom>
          <a:noFill/>
        </p:spPr>
        <p:txBody>
          <a:bodyPr wrap="none" rtlCol="0">
            <a:spAutoFit/>
          </a:bodyPr>
          <a:lstStyle/>
          <a:p>
            <a:r>
              <a:rPr lang="en-GB" dirty="0" smtClean="0"/>
              <a:t>5</a:t>
            </a:r>
            <a:endParaRPr lang="en-GB" dirty="0"/>
          </a:p>
        </p:txBody>
      </p:sp>
      <p:sp>
        <p:nvSpPr>
          <p:cNvPr id="15" name="TextBox 14"/>
          <p:cNvSpPr txBox="1"/>
          <p:nvPr/>
        </p:nvSpPr>
        <p:spPr>
          <a:xfrm>
            <a:off x="7139809" y="888824"/>
            <a:ext cx="301686" cy="369332"/>
          </a:xfrm>
          <a:prstGeom prst="rect">
            <a:avLst/>
          </a:prstGeom>
          <a:noFill/>
        </p:spPr>
        <p:txBody>
          <a:bodyPr wrap="none" rtlCol="0">
            <a:spAutoFit/>
          </a:bodyPr>
          <a:lstStyle/>
          <a:p>
            <a:r>
              <a:rPr lang="en-GB" dirty="0" smtClean="0"/>
              <a:t>2</a:t>
            </a:r>
            <a:endParaRPr lang="en-GB" dirty="0"/>
          </a:p>
        </p:txBody>
      </p:sp>
      <p:sp>
        <p:nvSpPr>
          <p:cNvPr id="16" name="TextBox 15"/>
          <p:cNvSpPr txBox="1"/>
          <p:nvPr/>
        </p:nvSpPr>
        <p:spPr>
          <a:xfrm>
            <a:off x="8312199" y="814239"/>
            <a:ext cx="340158" cy="461665"/>
          </a:xfrm>
          <a:prstGeom prst="rect">
            <a:avLst/>
          </a:prstGeom>
          <a:noFill/>
        </p:spPr>
        <p:txBody>
          <a:bodyPr wrap="none" rtlCol="0">
            <a:spAutoFit/>
          </a:bodyPr>
          <a:lstStyle/>
          <a:p>
            <a:r>
              <a:rPr lang="en-GB" sz="2400" dirty="0" smtClean="0"/>
              <a:t>1</a:t>
            </a:r>
            <a:endParaRPr lang="en-GB" sz="2400" dirty="0"/>
          </a:p>
        </p:txBody>
      </p:sp>
    </p:spTree>
    <p:extLst>
      <p:ext uri="{BB962C8B-B14F-4D97-AF65-F5344CB8AC3E}">
        <p14:creationId xmlns:p14="http://schemas.microsoft.com/office/powerpoint/2010/main" val="797980619"/>
      </p:ext>
    </p:extLst>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spd="slow" advClick="0" advTm="1000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Cloud Computing</a:t>
            </a:r>
            <a:endParaRPr lang="en-GB" dirty="0"/>
          </a:p>
        </p:txBody>
      </p:sp>
      <p:sp>
        <p:nvSpPr>
          <p:cNvPr id="6" name="Content Placeholder 5"/>
          <p:cNvSpPr>
            <a:spLocks noGrp="1"/>
          </p:cNvSpPr>
          <p:nvPr>
            <p:ph idx="1"/>
          </p:nvPr>
        </p:nvSpPr>
        <p:spPr>
          <a:xfrm>
            <a:off x="395536" y="1340768"/>
            <a:ext cx="8229600" cy="4525963"/>
          </a:xfrm>
        </p:spPr>
        <p:txBody>
          <a:bodyPr/>
          <a:lstStyle/>
          <a:p>
            <a:r>
              <a:rPr lang="en-GB" dirty="0" smtClean="0"/>
              <a:t>Opportunity to revolutionise IT (and Science)</a:t>
            </a:r>
          </a:p>
          <a:p>
            <a:pPr lvl="1"/>
            <a:r>
              <a:rPr lang="en-GB" dirty="0" smtClean="0"/>
              <a:t>Resources on-demand</a:t>
            </a:r>
            <a:endParaRPr lang="en-GB" dirty="0" smtClean="0"/>
          </a:p>
          <a:p>
            <a:pPr lvl="1"/>
            <a:r>
              <a:rPr lang="en-GB" dirty="0" smtClean="0"/>
              <a:t>Scalability</a:t>
            </a:r>
          </a:p>
          <a:p>
            <a:pPr lvl="1"/>
            <a:r>
              <a:rPr lang="en-GB" dirty="0" smtClean="0"/>
              <a:t>Collaboration</a:t>
            </a:r>
            <a:endParaRPr lang="en-GB" dirty="0" smtClean="0"/>
          </a:p>
        </p:txBody>
      </p:sp>
    </p:spTree>
    <p:extLst>
      <p:ext uri="{BB962C8B-B14F-4D97-AF65-F5344CB8AC3E}">
        <p14:creationId xmlns:p14="http://schemas.microsoft.com/office/powerpoint/2010/main" val="3296944978"/>
      </p:ext>
    </p:extLst>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spd="slow" advClick="0" advTm="10000"/>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1943"/>
            <a:ext cx="8229600" cy="1143000"/>
          </a:xfrm>
        </p:spPr>
        <p:txBody>
          <a:bodyPr/>
          <a:lstStyle/>
          <a:p>
            <a:pPr algn="l"/>
            <a:r>
              <a:rPr lang="en-GB" dirty="0" smtClean="0"/>
              <a:t>Workflow Costs #2</a:t>
            </a:r>
            <a:endParaRPr lang="en-GB"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56376" y="1170852"/>
            <a:ext cx="1051805" cy="4350267"/>
          </a:xfrm>
          <a:prstGeom prst="rect">
            <a:avLst/>
          </a:prstGeom>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1328"/>
          <a:stretch/>
        </p:blipFill>
        <p:spPr>
          <a:xfrm>
            <a:off x="6766960" y="1138365"/>
            <a:ext cx="1047384" cy="571963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44563" y="1138365"/>
            <a:ext cx="1680367" cy="4459708"/>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49958" y="1138365"/>
            <a:ext cx="2052575" cy="4890416"/>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4" y="1147568"/>
            <a:ext cx="1008224" cy="5579863"/>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50768" y="1147568"/>
            <a:ext cx="1457160" cy="5413251"/>
          </a:xfrm>
          <a:prstGeom prst="rect">
            <a:avLst/>
          </a:prstGeom>
        </p:spPr>
      </p:pic>
      <p:sp>
        <p:nvSpPr>
          <p:cNvPr id="8" name="TextBox 7"/>
          <p:cNvSpPr txBox="1"/>
          <p:nvPr/>
        </p:nvSpPr>
        <p:spPr>
          <a:xfrm>
            <a:off x="353783" y="796491"/>
            <a:ext cx="340158" cy="461665"/>
          </a:xfrm>
          <a:prstGeom prst="rect">
            <a:avLst/>
          </a:prstGeom>
          <a:noFill/>
        </p:spPr>
        <p:txBody>
          <a:bodyPr wrap="none" rtlCol="0">
            <a:spAutoFit/>
          </a:bodyPr>
          <a:lstStyle/>
          <a:p>
            <a:r>
              <a:rPr lang="en-GB" sz="2400" dirty="0" smtClean="0"/>
              <a:t>1</a:t>
            </a:r>
            <a:endParaRPr lang="en-GB" sz="2400" dirty="0"/>
          </a:p>
        </p:txBody>
      </p:sp>
      <p:sp>
        <p:nvSpPr>
          <p:cNvPr id="12" name="TextBox 11"/>
          <p:cNvSpPr txBox="1"/>
          <p:nvPr/>
        </p:nvSpPr>
        <p:spPr>
          <a:xfrm>
            <a:off x="1728505" y="867814"/>
            <a:ext cx="301686" cy="369332"/>
          </a:xfrm>
          <a:prstGeom prst="rect">
            <a:avLst/>
          </a:prstGeom>
          <a:noFill/>
        </p:spPr>
        <p:txBody>
          <a:bodyPr wrap="none" rtlCol="0">
            <a:spAutoFit/>
          </a:bodyPr>
          <a:lstStyle/>
          <a:p>
            <a:r>
              <a:rPr lang="en-GB" dirty="0" smtClean="0"/>
              <a:t>2</a:t>
            </a:r>
            <a:endParaRPr lang="en-GB" dirty="0"/>
          </a:p>
        </p:txBody>
      </p:sp>
      <p:sp>
        <p:nvSpPr>
          <p:cNvPr id="13" name="TextBox 12"/>
          <p:cNvSpPr txBox="1"/>
          <p:nvPr/>
        </p:nvSpPr>
        <p:spPr>
          <a:xfrm>
            <a:off x="3474559" y="868070"/>
            <a:ext cx="301686" cy="369332"/>
          </a:xfrm>
          <a:prstGeom prst="rect">
            <a:avLst/>
          </a:prstGeom>
          <a:noFill/>
        </p:spPr>
        <p:txBody>
          <a:bodyPr wrap="none" rtlCol="0">
            <a:spAutoFit/>
          </a:bodyPr>
          <a:lstStyle/>
          <a:p>
            <a:r>
              <a:rPr lang="en-GB" dirty="0" smtClean="0"/>
              <a:t>5</a:t>
            </a:r>
            <a:endParaRPr lang="en-GB" dirty="0"/>
          </a:p>
        </p:txBody>
      </p:sp>
      <p:sp>
        <p:nvSpPr>
          <p:cNvPr id="14" name="TextBox 13"/>
          <p:cNvSpPr txBox="1"/>
          <p:nvPr/>
        </p:nvSpPr>
        <p:spPr>
          <a:xfrm>
            <a:off x="5633903" y="867814"/>
            <a:ext cx="301686" cy="369332"/>
          </a:xfrm>
          <a:prstGeom prst="rect">
            <a:avLst/>
          </a:prstGeom>
          <a:noFill/>
        </p:spPr>
        <p:txBody>
          <a:bodyPr wrap="none" rtlCol="0">
            <a:spAutoFit/>
          </a:bodyPr>
          <a:lstStyle/>
          <a:p>
            <a:r>
              <a:rPr lang="en-GB" dirty="0" smtClean="0"/>
              <a:t>6</a:t>
            </a:r>
            <a:endParaRPr lang="en-GB" dirty="0"/>
          </a:p>
        </p:txBody>
      </p:sp>
      <p:sp>
        <p:nvSpPr>
          <p:cNvPr id="15" name="TextBox 14"/>
          <p:cNvSpPr txBox="1"/>
          <p:nvPr/>
        </p:nvSpPr>
        <p:spPr>
          <a:xfrm>
            <a:off x="7139809" y="888824"/>
            <a:ext cx="301686" cy="369332"/>
          </a:xfrm>
          <a:prstGeom prst="rect">
            <a:avLst/>
          </a:prstGeom>
          <a:noFill/>
        </p:spPr>
        <p:txBody>
          <a:bodyPr wrap="none" rtlCol="0">
            <a:spAutoFit/>
          </a:bodyPr>
          <a:lstStyle/>
          <a:p>
            <a:r>
              <a:rPr lang="en-GB" dirty="0" smtClean="0"/>
              <a:t>3</a:t>
            </a:r>
            <a:endParaRPr lang="en-GB" dirty="0"/>
          </a:p>
        </p:txBody>
      </p:sp>
      <p:sp>
        <p:nvSpPr>
          <p:cNvPr id="16" name="TextBox 15"/>
          <p:cNvSpPr txBox="1"/>
          <p:nvPr/>
        </p:nvSpPr>
        <p:spPr>
          <a:xfrm>
            <a:off x="8331435" y="888824"/>
            <a:ext cx="301686" cy="369332"/>
          </a:xfrm>
          <a:prstGeom prst="rect">
            <a:avLst/>
          </a:prstGeom>
          <a:noFill/>
        </p:spPr>
        <p:txBody>
          <a:bodyPr wrap="none" rtlCol="0">
            <a:spAutoFit/>
          </a:bodyPr>
          <a:lstStyle/>
          <a:p>
            <a:r>
              <a:rPr lang="en-GB" dirty="0" smtClean="0"/>
              <a:t>4</a:t>
            </a:r>
            <a:endParaRPr lang="en-GB" dirty="0"/>
          </a:p>
        </p:txBody>
      </p:sp>
    </p:spTree>
    <p:extLst>
      <p:ext uri="{BB962C8B-B14F-4D97-AF65-F5344CB8AC3E}">
        <p14:creationId xmlns:p14="http://schemas.microsoft.com/office/powerpoint/2010/main" val="1032612200"/>
      </p:ext>
    </p:extLst>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spd="slow" advClick="0" advTm="10000"/>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Cloud Barrier #3: Loss of Governance</a:t>
            </a:r>
            <a:endParaRPr lang="en-GB" dirty="0"/>
          </a:p>
        </p:txBody>
      </p:sp>
      <p:sp>
        <p:nvSpPr>
          <p:cNvPr id="3" name="Content Placeholder 2"/>
          <p:cNvSpPr>
            <a:spLocks noGrp="1"/>
          </p:cNvSpPr>
          <p:nvPr>
            <p:ph idx="1"/>
          </p:nvPr>
        </p:nvSpPr>
        <p:spPr/>
        <p:txBody>
          <a:bodyPr>
            <a:normAutofit/>
          </a:bodyPr>
          <a:lstStyle/>
          <a:p>
            <a:r>
              <a:rPr lang="en-GB" dirty="0"/>
              <a:t>B</a:t>
            </a:r>
            <a:r>
              <a:rPr lang="en-GB" dirty="0" smtClean="0"/>
              <a:t>arrier to the organisation, not to </a:t>
            </a:r>
            <a:r>
              <a:rPr lang="en-GB" dirty="0" smtClean="0"/>
              <a:t>end-users</a:t>
            </a:r>
            <a:endParaRPr lang="en-GB" dirty="0" smtClean="0"/>
          </a:p>
          <a:p>
            <a:r>
              <a:rPr lang="en-GB" dirty="0" smtClean="0"/>
              <a:t>“I am very worried about controlling costs, IP and managing our data assets when so many of our staff are building their own cloud solutions”</a:t>
            </a:r>
          </a:p>
          <a:p>
            <a:pPr marL="457200" lvl="1" indent="0">
              <a:buNone/>
            </a:pPr>
            <a:r>
              <a:rPr lang="en-GB" dirty="0" smtClean="0"/>
              <a:t>Director of Major Company, 2012</a:t>
            </a:r>
            <a:endParaRPr lang="en-GB" dirty="0"/>
          </a:p>
        </p:txBody>
      </p:sp>
    </p:spTree>
    <p:extLst>
      <p:ext uri="{BB962C8B-B14F-4D97-AF65-F5344CB8AC3E}">
        <p14:creationId xmlns:p14="http://schemas.microsoft.com/office/powerpoint/2010/main" val="1658103685"/>
      </p:ext>
    </p:extLst>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spd="slow" advClick="0" advTm="10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ight Arrow 4"/>
          <p:cNvSpPr/>
          <p:nvPr/>
        </p:nvSpPr>
        <p:spPr>
          <a:xfrm>
            <a:off x="5281021" y="4761148"/>
            <a:ext cx="1584176" cy="864096"/>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6" name="Rectangle 5"/>
          <p:cNvSpPr/>
          <p:nvPr/>
        </p:nvSpPr>
        <p:spPr>
          <a:xfrm>
            <a:off x="6865197" y="4077072"/>
            <a:ext cx="1944216" cy="223224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2400" dirty="0" smtClean="0"/>
              <a:t>IT Resources</a:t>
            </a:r>
            <a:endParaRPr lang="en-GB" sz="2400" dirty="0"/>
          </a:p>
        </p:txBody>
      </p:sp>
      <p:sp>
        <p:nvSpPr>
          <p:cNvPr id="7" name="Line Callout 1 6"/>
          <p:cNvSpPr/>
          <p:nvPr/>
        </p:nvSpPr>
        <p:spPr>
          <a:xfrm>
            <a:off x="6505157" y="1736812"/>
            <a:ext cx="2304256" cy="2196244"/>
          </a:xfrm>
          <a:prstGeom prst="borderCallout1">
            <a:avLst>
              <a:gd name="adj1" fmla="val 18750"/>
              <a:gd name="adj2" fmla="val -8333"/>
              <a:gd name="adj3" fmla="val 149654"/>
              <a:gd name="adj4" fmla="val -33523"/>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dirty="0" smtClean="0"/>
          </a:p>
          <a:p>
            <a:pPr algn="ctr"/>
            <a:r>
              <a:rPr lang="en-GB" dirty="0" smtClean="0"/>
              <a:t>Governance Policy:</a:t>
            </a:r>
          </a:p>
          <a:p>
            <a:pPr algn="ctr"/>
            <a:r>
              <a:rPr lang="en-GB" dirty="0" smtClean="0"/>
              <a:t>Quotas</a:t>
            </a:r>
          </a:p>
          <a:p>
            <a:pPr algn="ctr"/>
            <a:r>
              <a:rPr lang="en-GB" dirty="0"/>
              <a:t>Sustainability</a:t>
            </a:r>
          </a:p>
          <a:p>
            <a:pPr algn="ctr"/>
            <a:r>
              <a:rPr lang="en-GB" dirty="0" err="1" smtClean="0"/>
              <a:t>QoS</a:t>
            </a:r>
            <a:r>
              <a:rPr lang="en-GB" dirty="0" smtClean="0"/>
              <a:t>:</a:t>
            </a:r>
          </a:p>
          <a:p>
            <a:pPr algn="ctr"/>
            <a:r>
              <a:rPr lang="en-GB" dirty="0" smtClean="0"/>
              <a:t>Dependability</a:t>
            </a:r>
          </a:p>
          <a:p>
            <a:pPr algn="ctr"/>
            <a:r>
              <a:rPr lang="en-GB" dirty="0" smtClean="0"/>
              <a:t>Security</a:t>
            </a:r>
          </a:p>
          <a:p>
            <a:pPr algn="ctr"/>
            <a:r>
              <a:rPr lang="en-GB" dirty="0" smtClean="0"/>
              <a:t>Performance</a:t>
            </a:r>
          </a:p>
          <a:p>
            <a:pPr algn="ctr"/>
            <a:endParaRPr lang="en-GB" dirty="0" smtClean="0"/>
          </a:p>
        </p:txBody>
      </p:sp>
      <p:sp>
        <p:nvSpPr>
          <p:cNvPr id="8" name="Oval 7"/>
          <p:cNvSpPr/>
          <p:nvPr/>
        </p:nvSpPr>
        <p:spPr>
          <a:xfrm>
            <a:off x="1537046" y="3771038"/>
            <a:ext cx="3743975" cy="28443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smtClean="0"/>
              <a:t>Organisation</a:t>
            </a:r>
            <a:endParaRPr lang="en-GB" sz="3600" dirty="0"/>
          </a:p>
        </p:txBody>
      </p:sp>
    </p:spTree>
    <p:extLst>
      <p:ext uri="{BB962C8B-B14F-4D97-AF65-F5344CB8AC3E}">
        <p14:creationId xmlns:p14="http://schemas.microsoft.com/office/powerpoint/2010/main" val="270169350"/>
      </p:ext>
    </p:extLst>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spd="slow" advClick="0" advTm="10000"/>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ight Arrow 4"/>
          <p:cNvSpPr/>
          <p:nvPr/>
        </p:nvSpPr>
        <p:spPr>
          <a:xfrm>
            <a:off x="5292080" y="4820060"/>
            <a:ext cx="1584176" cy="432048"/>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6" name="Rectangle 5"/>
          <p:cNvSpPr/>
          <p:nvPr/>
        </p:nvSpPr>
        <p:spPr>
          <a:xfrm>
            <a:off x="6876256" y="3919960"/>
            <a:ext cx="1944216" cy="223224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2400" dirty="0" smtClean="0"/>
              <a:t>IT Resources</a:t>
            </a:r>
            <a:endParaRPr lang="en-GB" sz="2400" dirty="0"/>
          </a:p>
        </p:txBody>
      </p:sp>
      <p:sp>
        <p:nvSpPr>
          <p:cNvPr id="2" name="Cloud 1"/>
          <p:cNvSpPr/>
          <p:nvPr/>
        </p:nvSpPr>
        <p:spPr>
          <a:xfrm>
            <a:off x="323528" y="1639845"/>
            <a:ext cx="2376264" cy="1512168"/>
          </a:xfrm>
          <a:prstGeom prst="cloud">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GB"/>
          </a:p>
        </p:txBody>
      </p:sp>
      <p:sp>
        <p:nvSpPr>
          <p:cNvPr id="8" name="Cloud 7"/>
          <p:cNvSpPr/>
          <p:nvPr/>
        </p:nvSpPr>
        <p:spPr>
          <a:xfrm>
            <a:off x="3851920" y="1625959"/>
            <a:ext cx="2376264" cy="1512168"/>
          </a:xfrm>
          <a:prstGeom prst="cloud">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cxnSp>
        <p:nvCxnSpPr>
          <p:cNvPr id="9" name="Straight Arrow Connector 8"/>
          <p:cNvCxnSpPr/>
          <p:nvPr/>
        </p:nvCxnSpPr>
        <p:spPr>
          <a:xfrm flipH="1" flipV="1">
            <a:off x="1691680" y="2551808"/>
            <a:ext cx="648072" cy="1584176"/>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3858727" y="2395929"/>
            <a:ext cx="1001305" cy="1892455"/>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flipV="1">
            <a:off x="2105472" y="2335784"/>
            <a:ext cx="954360" cy="1952600"/>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4644008" y="2346039"/>
            <a:ext cx="715679" cy="2257997"/>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flipV="1">
            <a:off x="972670" y="2708756"/>
            <a:ext cx="1043046" cy="1427228"/>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1554090" y="3691663"/>
            <a:ext cx="3743975" cy="28443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smtClean="0"/>
              <a:t>Organisation</a:t>
            </a:r>
            <a:endParaRPr lang="en-GB" sz="3600" dirty="0"/>
          </a:p>
        </p:txBody>
      </p:sp>
    </p:spTree>
    <p:extLst>
      <p:ext uri="{BB962C8B-B14F-4D97-AF65-F5344CB8AC3E}">
        <p14:creationId xmlns:p14="http://schemas.microsoft.com/office/powerpoint/2010/main" val="2287256915"/>
      </p:ext>
    </p:extLst>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spd="slow" advClick="0" advTm="10000"/>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624" y="14988"/>
            <a:ext cx="7956376" cy="1143000"/>
          </a:xfrm>
        </p:spPr>
        <p:txBody>
          <a:bodyPr>
            <a:normAutofit/>
          </a:bodyPr>
          <a:lstStyle/>
          <a:p>
            <a:r>
              <a:rPr lang="en-GB" dirty="0" smtClean="0"/>
              <a:t>Addressing </a:t>
            </a:r>
            <a:r>
              <a:rPr lang="en-GB" dirty="0" smtClean="0"/>
              <a:t>Governance</a:t>
            </a:r>
            <a:endParaRPr lang="en-GB" dirty="0"/>
          </a:p>
        </p:txBody>
      </p:sp>
      <p:sp>
        <p:nvSpPr>
          <p:cNvPr id="3" name="Content Placeholder 2"/>
          <p:cNvSpPr>
            <a:spLocks noGrp="1"/>
          </p:cNvSpPr>
          <p:nvPr>
            <p:ph idx="1"/>
          </p:nvPr>
        </p:nvSpPr>
        <p:spPr/>
        <p:txBody>
          <a:bodyPr>
            <a:normAutofit/>
          </a:bodyPr>
          <a:lstStyle/>
          <a:p>
            <a:r>
              <a:rPr lang="en-GB" dirty="0" smtClean="0"/>
              <a:t>Users access the cloud through e-Science Central, not directly</a:t>
            </a:r>
          </a:p>
          <a:p>
            <a:r>
              <a:rPr lang="en-GB" dirty="0" smtClean="0"/>
              <a:t>e-Science Central can enforce governance </a:t>
            </a:r>
          </a:p>
        </p:txBody>
      </p:sp>
    </p:spTree>
    <p:extLst>
      <p:ext uri="{BB962C8B-B14F-4D97-AF65-F5344CB8AC3E}">
        <p14:creationId xmlns:p14="http://schemas.microsoft.com/office/powerpoint/2010/main" val="1436185273"/>
      </p:ext>
    </p:extLst>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spd="slow" advClick="0" advTm="10000"/>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val 3"/>
          <p:cNvSpPr/>
          <p:nvPr/>
        </p:nvSpPr>
        <p:spPr>
          <a:xfrm>
            <a:off x="1332522" y="3634716"/>
            <a:ext cx="3743975" cy="28443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smtClean="0"/>
              <a:t>Organisation</a:t>
            </a:r>
            <a:endParaRPr lang="en-GB" sz="3600" dirty="0"/>
          </a:p>
        </p:txBody>
      </p:sp>
      <p:sp>
        <p:nvSpPr>
          <p:cNvPr id="5" name="Right Arrow 4"/>
          <p:cNvSpPr/>
          <p:nvPr/>
        </p:nvSpPr>
        <p:spPr>
          <a:xfrm>
            <a:off x="5076497" y="4791998"/>
            <a:ext cx="1584176" cy="432048"/>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6" name="Rectangle 5"/>
          <p:cNvSpPr/>
          <p:nvPr/>
        </p:nvSpPr>
        <p:spPr>
          <a:xfrm>
            <a:off x="6660673" y="3891898"/>
            <a:ext cx="1944216" cy="223224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2400" dirty="0" smtClean="0"/>
              <a:t>IT Resources</a:t>
            </a:r>
            <a:endParaRPr lang="en-GB" sz="2400" dirty="0"/>
          </a:p>
        </p:txBody>
      </p:sp>
      <p:grpSp>
        <p:nvGrpSpPr>
          <p:cNvPr id="16" name="Group 15"/>
          <p:cNvGrpSpPr/>
          <p:nvPr/>
        </p:nvGrpSpPr>
        <p:grpSpPr>
          <a:xfrm>
            <a:off x="3629074" y="1797729"/>
            <a:ext cx="2894845" cy="1753725"/>
            <a:chOff x="6155001" y="912862"/>
            <a:chExt cx="2894845" cy="1753725"/>
          </a:xfrm>
        </p:grpSpPr>
        <p:grpSp>
          <p:nvGrpSpPr>
            <p:cNvPr id="18" name="Group 17"/>
            <p:cNvGrpSpPr/>
            <p:nvPr/>
          </p:nvGrpSpPr>
          <p:grpSpPr>
            <a:xfrm>
              <a:off x="6155001" y="912862"/>
              <a:ext cx="2894845" cy="1177831"/>
              <a:chOff x="3906643" y="766261"/>
              <a:chExt cx="3552978" cy="1465863"/>
            </a:xfrm>
          </p:grpSpPr>
          <p:pic>
            <p:nvPicPr>
              <p:cNvPr id="2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9185" t="10725" r="63246" b="79328"/>
              <a:stretch/>
            </p:blipFill>
            <p:spPr bwMode="auto">
              <a:xfrm>
                <a:off x="3906643" y="1100638"/>
                <a:ext cx="3552978" cy="11314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Rectangle 24"/>
              <p:cNvSpPr/>
              <p:nvPr/>
            </p:nvSpPr>
            <p:spPr>
              <a:xfrm>
                <a:off x="6555647" y="766261"/>
                <a:ext cx="851735"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1" name="Group 20"/>
            <p:cNvGrpSpPr/>
            <p:nvPr/>
          </p:nvGrpSpPr>
          <p:grpSpPr>
            <a:xfrm>
              <a:off x="7311175" y="1776971"/>
              <a:ext cx="1709151" cy="889616"/>
              <a:chOff x="5527067" y="360644"/>
              <a:chExt cx="2025824" cy="1131486"/>
            </a:xfrm>
          </p:grpSpPr>
          <p:pic>
            <p:nvPicPr>
              <p:cNvPr id="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7280" t="10725" r="52702" b="79328"/>
              <a:stretch/>
            </p:blipFill>
            <p:spPr bwMode="auto">
              <a:xfrm>
                <a:off x="5527067" y="360644"/>
                <a:ext cx="2025824" cy="11314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Rectangle 22"/>
              <p:cNvSpPr/>
              <p:nvPr/>
            </p:nvSpPr>
            <p:spPr>
              <a:xfrm>
                <a:off x="6617515" y="1106244"/>
                <a:ext cx="851735"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cxnSp>
        <p:nvCxnSpPr>
          <p:cNvPr id="15" name="Straight Arrow Connector 14"/>
          <p:cNvCxnSpPr/>
          <p:nvPr/>
        </p:nvCxnSpPr>
        <p:spPr>
          <a:xfrm flipV="1">
            <a:off x="4940784" y="1764486"/>
            <a:ext cx="351296" cy="455620"/>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Right Arrow 25"/>
          <p:cNvSpPr/>
          <p:nvPr/>
        </p:nvSpPr>
        <p:spPr>
          <a:xfrm rot="17915202">
            <a:off x="3797500" y="3150031"/>
            <a:ext cx="962263" cy="432048"/>
          </a:xfrm>
          <a:prstGeom prst="rightArrow">
            <a:avLst>
              <a:gd name="adj1" fmla="val 57297"/>
              <a:gd name="adj2"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8" name="Cloud 7"/>
          <p:cNvSpPr/>
          <p:nvPr/>
        </p:nvSpPr>
        <p:spPr>
          <a:xfrm>
            <a:off x="4876403" y="252318"/>
            <a:ext cx="2376264" cy="1512168"/>
          </a:xfrm>
          <a:prstGeom prst="cloud">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
        <p:nvSpPr>
          <p:cNvPr id="2" name="TextBox 1"/>
          <p:cNvSpPr txBox="1"/>
          <p:nvPr/>
        </p:nvSpPr>
        <p:spPr>
          <a:xfrm>
            <a:off x="6957120" y="2029165"/>
            <a:ext cx="1191352" cy="1569660"/>
          </a:xfrm>
          <a:prstGeom prst="rect">
            <a:avLst/>
          </a:prstGeom>
          <a:noFill/>
        </p:spPr>
        <p:txBody>
          <a:bodyPr wrap="none" rtlCol="0">
            <a:spAutoFit/>
          </a:bodyPr>
          <a:lstStyle/>
          <a:p>
            <a:r>
              <a:rPr lang="en-GB" sz="2400" dirty="0" smtClean="0"/>
              <a:t>Quotas</a:t>
            </a:r>
          </a:p>
          <a:p>
            <a:r>
              <a:rPr lang="en-GB" sz="2400" dirty="0" smtClean="0"/>
              <a:t>Cost</a:t>
            </a:r>
          </a:p>
          <a:p>
            <a:r>
              <a:rPr lang="en-GB" sz="2400" dirty="0" smtClean="0"/>
              <a:t>Security</a:t>
            </a:r>
          </a:p>
          <a:p>
            <a:r>
              <a:rPr lang="en-GB" sz="2400" dirty="0" smtClean="0"/>
              <a:t>Audit</a:t>
            </a:r>
          </a:p>
        </p:txBody>
      </p:sp>
    </p:spTree>
    <p:extLst>
      <p:ext uri="{BB962C8B-B14F-4D97-AF65-F5344CB8AC3E}">
        <p14:creationId xmlns:p14="http://schemas.microsoft.com/office/powerpoint/2010/main" val="2322590840"/>
      </p:ext>
    </p:extLst>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spd="slow" advClick="0" advTm="10000"/>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Summary</a:t>
            </a:r>
            <a:endParaRPr lang="en-GB" dirty="0"/>
          </a:p>
        </p:txBody>
      </p:sp>
      <p:sp>
        <p:nvSpPr>
          <p:cNvPr id="3" name="Content Placeholder 2"/>
          <p:cNvSpPr>
            <a:spLocks noGrp="1"/>
          </p:cNvSpPr>
          <p:nvPr>
            <p:ph idx="1"/>
          </p:nvPr>
        </p:nvSpPr>
        <p:spPr/>
        <p:txBody>
          <a:bodyPr/>
          <a:lstStyle/>
          <a:p>
            <a:r>
              <a:rPr lang="en-GB" dirty="0"/>
              <a:t>e-Science Central aims to realise potential of </a:t>
            </a:r>
            <a:r>
              <a:rPr lang="en-GB" dirty="0" smtClean="0"/>
              <a:t>clouds</a:t>
            </a:r>
          </a:p>
          <a:p>
            <a:pPr lvl="1"/>
            <a:r>
              <a:rPr lang="en-GB" dirty="0" smtClean="0"/>
              <a:t>overcome </a:t>
            </a:r>
            <a:r>
              <a:rPr lang="en-GB" dirty="0"/>
              <a:t>barriers: </a:t>
            </a:r>
          </a:p>
          <a:p>
            <a:pPr lvl="2"/>
            <a:r>
              <a:rPr lang="en-GB" dirty="0" smtClean="0"/>
              <a:t>Scalability, Security, Audit, Governance</a:t>
            </a:r>
          </a:p>
          <a:p>
            <a:r>
              <a:rPr lang="en-GB" dirty="0" smtClean="0"/>
              <a:t>currently supporting £20M research projects</a:t>
            </a:r>
            <a:endParaRPr lang="en-GB" dirty="0"/>
          </a:p>
          <a:p>
            <a:r>
              <a:rPr lang="en-GB" dirty="0"/>
              <a:t>we are very interested in new users and collaborators</a:t>
            </a:r>
          </a:p>
          <a:p>
            <a:pPr lvl="1"/>
            <a:r>
              <a:rPr lang="en-GB" dirty="0"/>
              <a:t>open-source (find us on source-forge)</a:t>
            </a:r>
            <a:endParaRPr lang="en-GB" dirty="0"/>
          </a:p>
        </p:txBody>
      </p:sp>
    </p:spTree>
    <p:extLst>
      <p:ext uri="{BB962C8B-B14F-4D97-AF65-F5344CB8AC3E}">
        <p14:creationId xmlns:p14="http://schemas.microsoft.com/office/powerpoint/2010/main" val="41920056"/>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xmlns:p14="http://schemas.microsoft.com/office/powerpoint/2010/main" spd="slow" advClick="0" advTm="10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Research\e-Science Central\MOVEeCloud\DSC_0952.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11681"/>
          <a:stretch/>
        </p:blipFill>
        <p:spPr bwMode="auto">
          <a:xfrm>
            <a:off x="47081" y="35912"/>
            <a:ext cx="9096919" cy="6822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9409050"/>
      </p:ext>
    </p:extLst>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spd="slow" advClick="0" advTm="1000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Video</a:t>
            </a:r>
            <a:endParaRPr lang="en-GB" dirty="0"/>
          </a:p>
        </p:txBody>
      </p:sp>
      <p:sp>
        <p:nvSpPr>
          <p:cNvPr id="3" name="Content Placeholder 2"/>
          <p:cNvSpPr>
            <a:spLocks noGrp="1"/>
          </p:cNvSpPr>
          <p:nvPr>
            <p:ph idx="1"/>
          </p:nvPr>
        </p:nvSpPr>
        <p:spPr/>
        <p:txBody>
          <a:bodyPr/>
          <a:lstStyle/>
          <a:p>
            <a:pPr marL="0" indent="0">
              <a:buNone/>
            </a:pPr>
            <a:endParaRPr lang="en-GB" dirty="0"/>
          </a:p>
        </p:txBody>
      </p:sp>
    </p:spTree>
    <p:extLst>
      <p:ext uri="{BB962C8B-B14F-4D97-AF65-F5344CB8AC3E}">
        <p14:creationId xmlns:p14="http://schemas.microsoft.com/office/powerpoint/2010/main" val="3941309091"/>
      </p:ext>
    </p:extLst>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spd="slow" advClick="0" advTm="10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 name="Straight Arrow Connector 21"/>
          <p:cNvCxnSpPr>
            <a:stCxn id="12" idx="2"/>
          </p:cNvCxnSpPr>
          <p:nvPr/>
        </p:nvCxnSpPr>
        <p:spPr>
          <a:xfrm flipH="1">
            <a:off x="6178808" y="2226497"/>
            <a:ext cx="3" cy="49324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3" name="Straight Arrow Connector 22"/>
          <p:cNvCxnSpPr>
            <a:stCxn id="13" idx="3"/>
            <a:endCxn id="12" idx="1"/>
          </p:cNvCxnSpPr>
          <p:nvPr/>
        </p:nvCxnSpPr>
        <p:spPr>
          <a:xfrm>
            <a:off x="2516407" y="1221574"/>
            <a:ext cx="2322506"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pic>
        <p:nvPicPr>
          <p:cNvPr id="12" name="Picture 2" descr="H:\Research\e-Science Central\Projects\Open Movement Images\Open Movement Images\graph.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38913" y="216650"/>
            <a:ext cx="2679795" cy="200984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Research\Digital Economy Hub\Photos\DSC00557.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834" t="36724" r="58278" b="18016"/>
          <a:stretch/>
        </p:blipFill>
        <p:spPr bwMode="auto">
          <a:xfrm>
            <a:off x="0" y="31494"/>
            <a:ext cx="2516407" cy="2380159"/>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p:cNvSpPr/>
          <p:nvPr/>
        </p:nvSpPr>
        <p:spPr>
          <a:xfrm>
            <a:off x="3669690" y="2839842"/>
            <a:ext cx="5054646" cy="158076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sz="2800" dirty="0"/>
          </a:p>
        </p:txBody>
      </p:sp>
      <p:cxnSp>
        <p:nvCxnSpPr>
          <p:cNvPr id="32" name="Straight Arrow Connector 31"/>
          <p:cNvCxnSpPr>
            <a:stCxn id="20" idx="2"/>
            <a:endCxn id="33" idx="0"/>
          </p:cNvCxnSpPr>
          <p:nvPr/>
        </p:nvCxnSpPr>
        <p:spPr>
          <a:xfrm flipH="1">
            <a:off x="3858437" y="4420606"/>
            <a:ext cx="2338576" cy="111381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33" name="Rectangle 32"/>
          <p:cNvSpPr/>
          <p:nvPr/>
        </p:nvSpPr>
        <p:spPr>
          <a:xfrm>
            <a:off x="3174361" y="5534416"/>
            <a:ext cx="1368152" cy="108012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dirty="0" smtClean="0"/>
              <a:t>Clinician’s</a:t>
            </a:r>
          </a:p>
          <a:p>
            <a:pPr algn="ctr"/>
            <a:r>
              <a:rPr lang="en-GB" dirty="0" smtClean="0"/>
              <a:t>Report</a:t>
            </a:r>
            <a:endParaRPr lang="en-GB" dirty="0"/>
          </a:p>
        </p:txBody>
      </p:sp>
      <p:cxnSp>
        <p:nvCxnSpPr>
          <p:cNvPr id="35" name="Straight Arrow Connector 34"/>
          <p:cNvCxnSpPr>
            <a:stCxn id="20" idx="2"/>
            <a:endCxn id="38" idx="0"/>
          </p:cNvCxnSpPr>
          <p:nvPr/>
        </p:nvCxnSpPr>
        <p:spPr>
          <a:xfrm flipH="1">
            <a:off x="5815657" y="4420606"/>
            <a:ext cx="381356" cy="109662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38" name="Rectangle 37"/>
          <p:cNvSpPr/>
          <p:nvPr/>
        </p:nvSpPr>
        <p:spPr>
          <a:xfrm>
            <a:off x="5131581" y="5517232"/>
            <a:ext cx="1368152" cy="108012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GB" dirty="0" smtClean="0"/>
              <a:t>Information </a:t>
            </a:r>
          </a:p>
          <a:p>
            <a:pPr algn="ctr"/>
            <a:r>
              <a:rPr lang="en-GB" dirty="0" smtClean="0"/>
              <a:t>for</a:t>
            </a:r>
          </a:p>
          <a:p>
            <a:pPr algn="ctr"/>
            <a:r>
              <a:rPr lang="en-GB" dirty="0"/>
              <a:t>U</a:t>
            </a:r>
            <a:r>
              <a:rPr lang="en-GB" dirty="0" smtClean="0"/>
              <a:t>sers</a:t>
            </a:r>
          </a:p>
        </p:txBody>
      </p:sp>
      <p:sp>
        <p:nvSpPr>
          <p:cNvPr id="40" name="Rectangle 39"/>
          <p:cNvSpPr/>
          <p:nvPr/>
        </p:nvSpPr>
        <p:spPr>
          <a:xfrm>
            <a:off x="7155554" y="5534416"/>
            <a:ext cx="1614680" cy="108012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dirty="0" smtClean="0"/>
              <a:t>Methodology section for papers</a:t>
            </a:r>
          </a:p>
        </p:txBody>
      </p:sp>
      <p:cxnSp>
        <p:nvCxnSpPr>
          <p:cNvPr id="41" name="Straight Arrow Connector 40"/>
          <p:cNvCxnSpPr>
            <a:stCxn id="20" idx="2"/>
            <a:endCxn id="40" idx="0"/>
          </p:cNvCxnSpPr>
          <p:nvPr/>
        </p:nvCxnSpPr>
        <p:spPr>
          <a:xfrm>
            <a:off x="6197013" y="4420606"/>
            <a:ext cx="1765881" cy="111381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4" name="TextBox 13"/>
          <p:cNvSpPr txBox="1"/>
          <p:nvPr/>
        </p:nvSpPr>
        <p:spPr>
          <a:xfrm>
            <a:off x="3677660" y="2378177"/>
            <a:ext cx="1190069" cy="461665"/>
          </a:xfrm>
          <a:prstGeom prst="rect">
            <a:avLst/>
          </a:prstGeom>
          <a:noFill/>
        </p:spPr>
        <p:txBody>
          <a:bodyPr wrap="none" rtlCol="0">
            <a:spAutoFit/>
          </a:bodyPr>
          <a:lstStyle/>
          <a:p>
            <a:r>
              <a:rPr lang="en-GB" sz="2400" dirty="0" smtClean="0"/>
              <a:t>Analysis</a:t>
            </a:r>
            <a:endParaRPr lang="en-GB" sz="2400" dirty="0"/>
          </a:p>
        </p:txBody>
      </p:sp>
      <p:sp>
        <p:nvSpPr>
          <p:cNvPr id="15" name="Rectangle 14"/>
          <p:cNvSpPr/>
          <p:nvPr/>
        </p:nvSpPr>
        <p:spPr>
          <a:xfrm>
            <a:off x="3669690" y="2839842"/>
            <a:ext cx="792088" cy="158076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dirty="0" smtClean="0"/>
              <a:t>Sleep</a:t>
            </a:r>
            <a:endParaRPr lang="en-GB" dirty="0"/>
          </a:p>
        </p:txBody>
      </p:sp>
      <p:sp>
        <p:nvSpPr>
          <p:cNvPr id="29" name="Rectangle 28"/>
          <p:cNvSpPr/>
          <p:nvPr/>
        </p:nvSpPr>
        <p:spPr>
          <a:xfrm>
            <a:off x="4441160" y="2839842"/>
            <a:ext cx="961151" cy="158885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dirty="0" smtClean="0"/>
              <a:t>Activity</a:t>
            </a:r>
            <a:endParaRPr lang="en-GB" dirty="0"/>
          </a:p>
        </p:txBody>
      </p:sp>
      <p:sp>
        <p:nvSpPr>
          <p:cNvPr id="30" name="Rectangle 29"/>
          <p:cNvSpPr/>
          <p:nvPr/>
        </p:nvSpPr>
        <p:spPr>
          <a:xfrm>
            <a:off x="5402315" y="2839842"/>
            <a:ext cx="961151" cy="158885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dirty="0" smtClean="0"/>
              <a:t>Stability</a:t>
            </a:r>
            <a:endParaRPr lang="en-GB" dirty="0"/>
          </a:p>
        </p:txBody>
      </p:sp>
      <p:sp>
        <p:nvSpPr>
          <p:cNvPr id="31" name="Rectangle 30"/>
          <p:cNvSpPr/>
          <p:nvPr/>
        </p:nvSpPr>
        <p:spPr>
          <a:xfrm>
            <a:off x="6363466" y="2839842"/>
            <a:ext cx="792088" cy="158076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dirty="0" smtClean="0"/>
              <a:t>Grip</a:t>
            </a:r>
            <a:endParaRPr lang="en-GB" dirty="0"/>
          </a:p>
        </p:txBody>
      </p:sp>
      <p:sp>
        <p:nvSpPr>
          <p:cNvPr id="34" name="Rectangle 33"/>
          <p:cNvSpPr/>
          <p:nvPr/>
        </p:nvSpPr>
        <p:spPr>
          <a:xfrm>
            <a:off x="7155554" y="2839842"/>
            <a:ext cx="792088" cy="158076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dirty="0" smtClean="0"/>
              <a:t>…</a:t>
            </a:r>
            <a:endParaRPr lang="en-GB" dirty="0"/>
          </a:p>
        </p:txBody>
      </p:sp>
      <p:sp>
        <p:nvSpPr>
          <p:cNvPr id="36" name="Rectangle 35"/>
          <p:cNvSpPr/>
          <p:nvPr/>
        </p:nvSpPr>
        <p:spPr>
          <a:xfrm>
            <a:off x="7932248" y="2847934"/>
            <a:ext cx="792088" cy="158076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dirty="0" smtClean="0"/>
              <a:t>…</a:t>
            </a:r>
            <a:endParaRPr lang="en-GB" dirty="0"/>
          </a:p>
        </p:txBody>
      </p:sp>
      <p:pic>
        <p:nvPicPr>
          <p:cNvPr id="46" name="Picture 2" descr="H:\Research\e-Science Central\Projects\Open Movement Images\Open Movement Images\graph.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00701" y="208112"/>
            <a:ext cx="2679795" cy="2009847"/>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2" descr="H:\Research\e-Science Central\Projects\Open Movement Images\Open Movement Images\graph.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21373" y="437833"/>
            <a:ext cx="2679795" cy="20098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2074781"/>
      </p:ext>
    </p:extLst>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spd="slow" advClick="0" advTm="1000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 name="Straight Arrow Connector 21"/>
          <p:cNvCxnSpPr>
            <a:stCxn id="12" idx="2"/>
          </p:cNvCxnSpPr>
          <p:nvPr/>
        </p:nvCxnSpPr>
        <p:spPr>
          <a:xfrm flipH="1">
            <a:off x="6178808" y="2226497"/>
            <a:ext cx="3" cy="49324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3" name="Straight Arrow Connector 22"/>
          <p:cNvCxnSpPr>
            <a:stCxn id="13" idx="3"/>
            <a:endCxn id="12" idx="1"/>
          </p:cNvCxnSpPr>
          <p:nvPr/>
        </p:nvCxnSpPr>
        <p:spPr>
          <a:xfrm>
            <a:off x="2516407" y="1221574"/>
            <a:ext cx="2322506"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pic>
        <p:nvPicPr>
          <p:cNvPr id="12" name="Picture 2" descr="H:\Research\e-Science Central\Projects\Open Movement Images\Open Movement Images\graph.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38913" y="216650"/>
            <a:ext cx="2679795" cy="200984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Research\Digital Economy Hub\Photos\DSC00557.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834" t="36724" r="58278" b="18016"/>
          <a:stretch/>
        </p:blipFill>
        <p:spPr bwMode="auto">
          <a:xfrm>
            <a:off x="0" y="31494"/>
            <a:ext cx="2516407" cy="2380159"/>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p:cNvSpPr/>
          <p:nvPr/>
        </p:nvSpPr>
        <p:spPr>
          <a:xfrm>
            <a:off x="3669690" y="2839842"/>
            <a:ext cx="5054646" cy="158076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sz="2800" dirty="0"/>
          </a:p>
        </p:txBody>
      </p:sp>
      <p:cxnSp>
        <p:nvCxnSpPr>
          <p:cNvPr id="32" name="Straight Arrow Connector 31"/>
          <p:cNvCxnSpPr>
            <a:stCxn id="20" idx="2"/>
            <a:endCxn id="33" idx="0"/>
          </p:cNvCxnSpPr>
          <p:nvPr/>
        </p:nvCxnSpPr>
        <p:spPr>
          <a:xfrm flipH="1">
            <a:off x="3858437" y="4420606"/>
            <a:ext cx="2338576" cy="111381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33" name="Rectangle 32"/>
          <p:cNvSpPr/>
          <p:nvPr/>
        </p:nvSpPr>
        <p:spPr>
          <a:xfrm>
            <a:off x="3174361" y="5534416"/>
            <a:ext cx="1368152" cy="108012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dirty="0" smtClean="0"/>
              <a:t>Clinician’s</a:t>
            </a:r>
          </a:p>
          <a:p>
            <a:pPr algn="ctr"/>
            <a:r>
              <a:rPr lang="en-GB" dirty="0" smtClean="0"/>
              <a:t>Report</a:t>
            </a:r>
            <a:endParaRPr lang="en-GB" dirty="0"/>
          </a:p>
        </p:txBody>
      </p:sp>
      <p:cxnSp>
        <p:nvCxnSpPr>
          <p:cNvPr id="35" name="Straight Arrow Connector 34"/>
          <p:cNvCxnSpPr>
            <a:stCxn id="20" idx="2"/>
            <a:endCxn id="38" idx="0"/>
          </p:cNvCxnSpPr>
          <p:nvPr/>
        </p:nvCxnSpPr>
        <p:spPr>
          <a:xfrm flipH="1">
            <a:off x="5815657" y="4420606"/>
            <a:ext cx="381356" cy="109662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38" name="Rectangle 37"/>
          <p:cNvSpPr/>
          <p:nvPr/>
        </p:nvSpPr>
        <p:spPr>
          <a:xfrm>
            <a:off x="5131581" y="5517232"/>
            <a:ext cx="1368152" cy="108012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GB" dirty="0" smtClean="0"/>
              <a:t>Information </a:t>
            </a:r>
          </a:p>
          <a:p>
            <a:pPr algn="ctr"/>
            <a:r>
              <a:rPr lang="en-GB" dirty="0" smtClean="0"/>
              <a:t>for</a:t>
            </a:r>
          </a:p>
          <a:p>
            <a:pPr algn="ctr"/>
            <a:r>
              <a:rPr lang="en-GB" dirty="0"/>
              <a:t>U</a:t>
            </a:r>
            <a:r>
              <a:rPr lang="en-GB" dirty="0" smtClean="0"/>
              <a:t>sers</a:t>
            </a:r>
          </a:p>
        </p:txBody>
      </p:sp>
      <p:sp>
        <p:nvSpPr>
          <p:cNvPr id="40" name="Rectangle 39"/>
          <p:cNvSpPr/>
          <p:nvPr/>
        </p:nvSpPr>
        <p:spPr>
          <a:xfrm>
            <a:off x="7155554" y="5534416"/>
            <a:ext cx="1614680" cy="108012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dirty="0" smtClean="0"/>
              <a:t>Methodology section for papers</a:t>
            </a:r>
          </a:p>
        </p:txBody>
      </p:sp>
      <p:cxnSp>
        <p:nvCxnSpPr>
          <p:cNvPr id="41" name="Straight Arrow Connector 40"/>
          <p:cNvCxnSpPr>
            <a:stCxn id="20" idx="2"/>
            <a:endCxn id="40" idx="0"/>
          </p:cNvCxnSpPr>
          <p:nvPr/>
        </p:nvCxnSpPr>
        <p:spPr>
          <a:xfrm>
            <a:off x="6197013" y="4420606"/>
            <a:ext cx="1765881" cy="111381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4" name="TextBox 13"/>
          <p:cNvSpPr txBox="1"/>
          <p:nvPr/>
        </p:nvSpPr>
        <p:spPr>
          <a:xfrm>
            <a:off x="3677660" y="2378177"/>
            <a:ext cx="1190069" cy="461665"/>
          </a:xfrm>
          <a:prstGeom prst="rect">
            <a:avLst/>
          </a:prstGeom>
          <a:noFill/>
        </p:spPr>
        <p:txBody>
          <a:bodyPr wrap="none" rtlCol="0">
            <a:spAutoFit/>
          </a:bodyPr>
          <a:lstStyle/>
          <a:p>
            <a:r>
              <a:rPr lang="en-GB" sz="2400" dirty="0" smtClean="0"/>
              <a:t>Analysis</a:t>
            </a:r>
            <a:endParaRPr lang="en-GB" sz="2400" dirty="0"/>
          </a:p>
        </p:txBody>
      </p:sp>
      <p:sp>
        <p:nvSpPr>
          <p:cNvPr id="15" name="Rectangle 14"/>
          <p:cNvSpPr/>
          <p:nvPr/>
        </p:nvSpPr>
        <p:spPr>
          <a:xfrm>
            <a:off x="3669690" y="2839842"/>
            <a:ext cx="792088" cy="158076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dirty="0" smtClean="0"/>
              <a:t>Sleep</a:t>
            </a:r>
            <a:endParaRPr lang="en-GB" dirty="0"/>
          </a:p>
        </p:txBody>
      </p:sp>
      <p:sp>
        <p:nvSpPr>
          <p:cNvPr id="29" name="Rectangle 28"/>
          <p:cNvSpPr/>
          <p:nvPr/>
        </p:nvSpPr>
        <p:spPr>
          <a:xfrm>
            <a:off x="4441160" y="2839842"/>
            <a:ext cx="961151" cy="158885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dirty="0" smtClean="0"/>
              <a:t>Activity</a:t>
            </a:r>
            <a:endParaRPr lang="en-GB" dirty="0"/>
          </a:p>
        </p:txBody>
      </p:sp>
      <p:sp>
        <p:nvSpPr>
          <p:cNvPr id="30" name="Rectangle 29"/>
          <p:cNvSpPr/>
          <p:nvPr/>
        </p:nvSpPr>
        <p:spPr>
          <a:xfrm>
            <a:off x="5402315" y="2839842"/>
            <a:ext cx="961151" cy="158885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dirty="0" smtClean="0"/>
              <a:t>Stability</a:t>
            </a:r>
            <a:endParaRPr lang="en-GB" dirty="0"/>
          </a:p>
        </p:txBody>
      </p:sp>
      <p:sp>
        <p:nvSpPr>
          <p:cNvPr id="31" name="Rectangle 30"/>
          <p:cNvSpPr/>
          <p:nvPr/>
        </p:nvSpPr>
        <p:spPr>
          <a:xfrm>
            <a:off x="6363466" y="2839842"/>
            <a:ext cx="792088" cy="158076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dirty="0" smtClean="0"/>
              <a:t>Grip</a:t>
            </a:r>
            <a:endParaRPr lang="en-GB" dirty="0"/>
          </a:p>
        </p:txBody>
      </p:sp>
      <p:sp>
        <p:nvSpPr>
          <p:cNvPr id="34" name="Rectangle 33"/>
          <p:cNvSpPr/>
          <p:nvPr/>
        </p:nvSpPr>
        <p:spPr>
          <a:xfrm>
            <a:off x="7155554" y="2839842"/>
            <a:ext cx="792088" cy="158076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dirty="0" smtClean="0"/>
              <a:t>…</a:t>
            </a:r>
            <a:endParaRPr lang="en-GB" dirty="0"/>
          </a:p>
        </p:txBody>
      </p:sp>
      <p:sp>
        <p:nvSpPr>
          <p:cNvPr id="36" name="Rectangle 35"/>
          <p:cNvSpPr/>
          <p:nvPr/>
        </p:nvSpPr>
        <p:spPr>
          <a:xfrm>
            <a:off x="7932248" y="2847934"/>
            <a:ext cx="792088" cy="158076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dirty="0" smtClean="0"/>
              <a:t>…</a:t>
            </a:r>
            <a:endParaRPr lang="en-GB" dirty="0"/>
          </a:p>
        </p:txBody>
      </p:sp>
      <p:pic>
        <p:nvPicPr>
          <p:cNvPr id="46" name="Picture 2" descr="H:\Research\e-Science Central\Projects\Open Movement Images\Open Movement Images\graph.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00701" y="208112"/>
            <a:ext cx="2679795" cy="2009847"/>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2" descr="H:\Research\e-Science Central\Projects\Open Movement Images\Open Movement Images\graph.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21373" y="437833"/>
            <a:ext cx="2679795" cy="2009847"/>
          </a:xfrm>
          <a:prstGeom prst="rect">
            <a:avLst/>
          </a:prstGeom>
          <a:noFill/>
          <a:extLst>
            <a:ext uri="{909E8E84-426E-40DD-AFC4-6F175D3DCCD1}">
              <a14:hiddenFill xmlns:a14="http://schemas.microsoft.com/office/drawing/2010/main">
                <a:solidFill>
                  <a:srgbClr val="FFFFFF"/>
                </a:solidFill>
              </a14:hiddenFill>
            </a:ext>
          </a:extLst>
        </p:spPr>
      </p:pic>
      <p:sp>
        <p:nvSpPr>
          <p:cNvPr id="49" name="Rectangle 48"/>
          <p:cNvSpPr/>
          <p:nvPr/>
        </p:nvSpPr>
        <p:spPr>
          <a:xfrm>
            <a:off x="3059832" y="208112"/>
            <a:ext cx="5832648" cy="4784538"/>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51" name="TextBox 50"/>
          <p:cNvSpPr txBox="1"/>
          <p:nvPr/>
        </p:nvSpPr>
        <p:spPr>
          <a:xfrm>
            <a:off x="1979712" y="4384178"/>
            <a:ext cx="1024639" cy="523220"/>
          </a:xfrm>
          <a:prstGeom prst="rect">
            <a:avLst/>
          </a:prstGeom>
          <a:noFill/>
        </p:spPr>
        <p:txBody>
          <a:bodyPr wrap="none" rtlCol="0">
            <a:spAutoFit/>
          </a:bodyPr>
          <a:lstStyle/>
          <a:p>
            <a:r>
              <a:rPr lang="en-GB" sz="2800" dirty="0" smtClean="0"/>
              <a:t>Cloud</a:t>
            </a:r>
            <a:endParaRPr lang="en-GB" sz="2800" dirty="0"/>
          </a:p>
        </p:txBody>
      </p:sp>
    </p:spTree>
    <p:extLst>
      <p:ext uri="{BB962C8B-B14F-4D97-AF65-F5344CB8AC3E}">
        <p14:creationId xmlns:p14="http://schemas.microsoft.com/office/powerpoint/2010/main" val="552089026"/>
      </p:ext>
    </p:extLst>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spd="slow" advClick="0" advTm="1000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Cloud Computing</a:t>
            </a:r>
            <a:endParaRPr lang="en-GB" dirty="0"/>
          </a:p>
        </p:txBody>
      </p:sp>
      <p:sp>
        <p:nvSpPr>
          <p:cNvPr id="6" name="Content Placeholder 5"/>
          <p:cNvSpPr>
            <a:spLocks noGrp="1"/>
          </p:cNvSpPr>
          <p:nvPr>
            <p:ph idx="1"/>
          </p:nvPr>
        </p:nvSpPr>
        <p:spPr>
          <a:xfrm>
            <a:off x="395536" y="1340768"/>
            <a:ext cx="8229600" cy="4525963"/>
          </a:xfrm>
        </p:spPr>
        <p:txBody>
          <a:bodyPr/>
          <a:lstStyle/>
          <a:p>
            <a:r>
              <a:rPr lang="en-GB" dirty="0" smtClean="0">
                <a:solidFill>
                  <a:schemeClr val="bg1">
                    <a:lumMod val="50000"/>
                  </a:schemeClr>
                </a:solidFill>
              </a:rPr>
              <a:t>Opportunity to revolutionise IT (and Science</a:t>
            </a:r>
            <a:r>
              <a:rPr lang="en-GB" dirty="0" smtClean="0">
                <a:solidFill>
                  <a:schemeClr val="bg1">
                    <a:lumMod val="50000"/>
                  </a:schemeClr>
                </a:solidFill>
              </a:rPr>
              <a:t>)</a:t>
            </a:r>
          </a:p>
          <a:p>
            <a:pPr lvl="1"/>
            <a:r>
              <a:rPr lang="en-GB" dirty="0" smtClean="0">
                <a:solidFill>
                  <a:schemeClr val="bg1">
                    <a:lumMod val="50000"/>
                  </a:schemeClr>
                </a:solidFill>
              </a:rPr>
              <a:t>Scalable resources on-demand</a:t>
            </a:r>
          </a:p>
          <a:p>
            <a:pPr lvl="1"/>
            <a:r>
              <a:rPr lang="en-GB" dirty="0" smtClean="0">
                <a:solidFill>
                  <a:schemeClr val="bg1">
                    <a:lumMod val="50000"/>
                  </a:schemeClr>
                </a:solidFill>
              </a:rPr>
              <a:t>Scalability</a:t>
            </a:r>
          </a:p>
          <a:p>
            <a:pPr lvl="1"/>
            <a:r>
              <a:rPr lang="en-GB" dirty="0" smtClean="0">
                <a:solidFill>
                  <a:schemeClr val="bg1">
                    <a:lumMod val="50000"/>
                  </a:schemeClr>
                </a:solidFill>
              </a:rPr>
              <a:t>Collaboration</a:t>
            </a:r>
            <a:endParaRPr lang="en-GB" dirty="0" smtClean="0">
              <a:solidFill>
                <a:schemeClr val="bg1">
                  <a:lumMod val="50000"/>
                </a:schemeClr>
              </a:solidFill>
            </a:endParaRPr>
          </a:p>
          <a:p>
            <a:r>
              <a:rPr lang="en-GB" dirty="0" smtClean="0"/>
              <a:t>But Major Barriers</a:t>
            </a:r>
          </a:p>
          <a:p>
            <a:pPr lvl="1"/>
            <a:r>
              <a:rPr lang="en-GB" dirty="0" smtClean="0"/>
              <a:t>Building Cloud-based systems</a:t>
            </a:r>
          </a:p>
          <a:p>
            <a:pPr lvl="1"/>
            <a:r>
              <a:rPr lang="en-GB" dirty="0" smtClean="0"/>
              <a:t>Security</a:t>
            </a:r>
          </a:p>
          <a:p>
            <a:pPr lvl="1"/>
            <a:r>
              <a:rPr lang="en-GB" dirty="0" smtClean="0"/>
              <a:t>Governance</a:t>
            </a:r>
            <a:endParaRPr lang="en-GB" dirty="0" smtClean="0"/>
          </a:p>
        </p:txBody>
      </p:sp>
    </p:spTree>
    <p:extLst>
      <p:ext uri="{BB962C8B-B14F-4D97-AF65-F5344CB8AC3E}">
        <p14:creationId xmlns:p14="http://schemas.microsoft.com/office/powerpoint/2010/main" val="3795388308"/>
      </p:ext>
    </p:extLst>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spd="slow" advClick="0" advTm="1000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3347864" y="5726514"/>
            <a:ext cx="5685212" cy="1131486"/>
            <a:chOff x="4143372" y="2476108"/>
            <a:chExt cx="5685212" cy="1131486"/>
          </a:xfrm>
        </p:grpSpPr>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9185" t="10725" r="52702" b="79328"/>
            <a:stretch/>
          </p:blipFill>
          <p:spPr bwMode="auto">
            <a:xfrm>
              <a:off x="4143372" y="2476108"/>
              <a:ext cx="5685212" cy="11314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8976849" y="3212976"/>
              <a:ext cx="851735"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itle 1"/>
          <p:cNvSpPr>
            <a:spLocks noGrp="1"/>
          </p:cNvSpPr>
          <p:nvPr>
            <p:ph type="title"/>
          </p:nvPr>
        </p:nvSpPr>
        <p:spPr/>
        <p:txBody>
          <a:bodyPr/>
          <a:lstStyle/>
          <a:p>
            <a:r>
              <a:rPr lang="en-GB" dirty="0" smtClean="0"/>
              <a:t>Cloud Computing</a:t>
            </a:r>
            <a:endParaRPr lang="en-GB" dirty="0"/>
          </a:p>
        </p:txBody>
      </p:sp>
      <p:sp>
        <p:nvSpPr>
          <p:cNvPr id="6" name="Content Placeholder 5"/>
          <p:cNvSpPr>
            <a:spLocks noGrp="1"/>
          </p:cNvSpPr>
          <p:nvPr>
            <p:ph idx="1"/>
          </p:nvPr>
        </p:nvSpPr>
        <p:spPr>
          <a:xfrm>
            <a:off x="395536" y="1340768"/>
            <a:ext cx="8229600" cy="4525963"/>
          </a:xfrm>
        </p:spPr>
        <p:txBody>
          <a:bodyPr>
            <a:normAutofit lnSpcReduction="10000"/>
          </a:bodyPr>
          <a:lstStyle/>
          <a:p>
            <a:r>
              <a:rPr lang="en-GB" dirty="0" smtClean="0">
                <a:solidFill>
                  <a:schemeClr val="bg1">
                    <a:lumMod val="50000"/>
                  </a:schemeClr>
                </a:solidFill>
              </a:rPr>
              <a:t>Opportunity to revolutionise IT (and Science)</a:t>
            </a:r>
          </a:p>
          <a:p>
            <a:pPr lvl="1"/>
            <a:r>
              <a:rPr lang="en-GB" dirty="0">
                <a:solidFill>
                  <a:schemeClr val="bg1">
                    <a:lumMod val="50000"/>
                  </a:schemeClr>
                </a:solidFill>
              </a:rPr>
              <a:t>Scalable resources on-demand</a:t>
            </a:r>
          </a:p>
          <a:p>
            <a:pPr lvl="1"/>
            <a:r>
              <a:rPr lang="en-GB" dirty="0" smtClean="0">
                <a:solidFill>
                  <a:schemeClr val="bg1">
                    <a:lumMod val="50000"/>
                  </a:schemeClr>
                </a:solidFill>
              </a:rPr>
              <a:t>Scalability</a:t>
            </a:r>
          </a:p>
          <a:p>
            <a:pPr lvl="1"/>
            <a:r>
              <a:rPr lang="en-GB" dirty="0" smtClean="0">
                <a:solidFill>
                  <a:schemeClr val="bg1">
                    <a:lumMod val="50000"/>
                  </a:schemeClr>
                </a:solidFill>
              </a:rPr>
              <a:t>Collaboration</a:t>
            </a:r>
            <a:endParaRPr lang="en-GB" dirty="0">
              <a:solidFill>
                <a:schemeClr val="bg1">
                  <a:lumMod val="50000"/>
                </a:schemeClr>
              </a:solidFill>
            </a:endParaRPr>
          </a:p>
          <a:p>
            <a:r>
              <a:rPr lang="en-GB" dirty="0" smtClean="0">
                <a:solidFill>
                  <a:schemeClr val="bg1">
                    <a:lumMod val="50000"/>
                  </a:schemeClr>
                </a:solidFill>
              </a:rPr>
              <a:t>But </a:t>
            </a:r>
            <a:r>
              <a:rPr lang="en-GB" dirty="0" smtClean="0">
                <a:solidFill>
                  <a:schemeClr val="bg1">
                    <a:lumMod val="50000"/>
                  </a:schemeClr>
                </a:solidFill>
              </a:rPr>
              <a:t>Major Barriers</a:t>
            </a:r>
          </a:p>
          <a:p>
            <a:pPr lvl="1"/>
            <a:r>
              <a:rPr lang="en-GB" dirty="0" smtClean="0">
                <a:solidFill>
                  <a:schemeClr val="bg1">
                    <a:lumMod val="50000"/>
                  </a:schemeClr>
                </a:solidFill>
              </a:rPr>
              <a:t>Building Cloud-based systems</a:t>
            </a:r>
          </a:p>
          <a:p>
            <a:pPr lvl="1"/>
            <a:r>
              <a:rPr lang="en-GB" dirty="0" smtClean="0">
                <a:solidFill>
                  <a:schemeClr val="bg1">
                    <a:lumMod val="50000"/>
                  </a:schemeClr>
                </a:solidFill>
              </a:rPr>
              <a:t>Security</a:t>
            </a:r>
          </a:p>
          <a:p>
            <a:pPr lvl="1"/>
            <a:r>
              <a:rPr lang="en-GB" dirty="0" smtClean="0">
                <a:solidFill>
                  <a:schemeClr val="bg1">
                    <a:lumMod val="50000"/>
                  </a:schemeClr>
                </a:solidFill>
              </a:rPr>
              <a:t>Governance</a:t>
            </a:r>
            <a:endParaRPr lang="en-GB" dirty="0" smtClean="0">
              <a:solidFill>
                <a:schemeClr val="bg1">
                  <a:lumMod val="50000"/>
                </a:schemeClr>
              </a:solidFill>
            </a:endParaRPr>
          </a:p>
          <a:p>
            <a:r>
              <a:rPr lang="en-GB" dirty="0" smtClean="0"/>
              <a:t>Our work to </a:t>
            </a:r>
            <a:r>
              <a:rPr lang="en-GB" dirty="0" smtClean="0"/>
              <a:t>overcome these barriers:</a:t>
            </a:r>
            <a:endParaRPr lang="en-GB" dirty="0"/>
          </a:p>
        </p:txBody>
      </p:sp>
    </p:spTree>
    <p:extLst>
      <p:ext uri="{BB962C8B-B14F-4D97-AF65-F5344CB8AC3E}">
        <p14:creationId xmlns:p14="http://schemas.microsoft.com/office/powerpoint/2010/main" val="2520981667"/>
      </p:ext>
    </p:extLst>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spd="slow" advClick="0" advTm="10000"/>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plate_to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4488</TotalTime>
  <Words>710</Words>
  <Application>Microsoft Office PowerPoint</Application>
  <PresentationFormat>On-screen Show (4:3)</PresentationFormat>
  <Paragraphs>292</Paragraphs>
  <Slides>36</Slides>
  <Notes>12</Notes>
  <HiddenSlides>0</HiddenSlides>
  <MMClips>0</MMClips>
  <ScaleCrop>false</ScaleCrop>
  <HeadingPairs>
    <vt:vector size="4" baseType="variant">
      <vt:variant>
        <vt:lpstr>Theme</vt:lpstr>
      </vt:variant>
      <vt:variant>
        <vt:i4>2</vt:i4>
      </vt:variant>
      <vt:variant>
        <vt:lpstr>Slide Titles</vt:lpstr>
      </vt:variant>
      <vt:variant>
        <vt:i4>36</vt:i4>
      </vt:variant>
    </vt:vector>
  </HeadingPairs>
  <TitlesOfParts>
    <vt:vector size="38" baseType="lpstr">
      <vt:lpstr>Office Theme</vt:lpstr>
      <vt:lpstr>Template_top</vt:lpstr>
      <vt:lpstr>PowerPoint Presentation</vt:lpstr>
      <vt:lpstr>PowerPoint Presentation</vt:lpstr>
      <vt:lpstr>Cloud Computing</vt:lpstr>
      <vt:lpstr>PowerPoint Presentation</vt:lpstr>
      <vt:lpstr>Video</vt:lpstr>
      <vt:lpstr>PowerPoint Presentation</vt:lpstr>
      <vt:lpstr>PowerPoint Presentation</vt:lpstr>
      <vt:lpstr>Cloud Computing</vt:lpstr>
      <vt:lpstr>Cloud Computing</vt:lpstr>
      <vt:lpstr>Building on Cloud Infrastructure</vt:lpstr>
      <vt:lpstr>Problems</vt:lpstr>
      <vt:lpstr>PowerPoint Presentation</vt:lpstr>
      <vt:lpstr>PowerPoint Presentation</vt:lpstr>
      <vt:lpstr>PowerPoint Presentation</vt:lpstr>
      <vt:lpstr>PowerPoint Presentation</vt:lpstr>
      <vt:lpstr>PowerPoint Presentation</vt:lpstr>
      <vt:lpstr>PowerPoint Presentation</vt:lpstr>
      <vt:lpstr>Cloud Barrier #2: Security</vt:lpstr>
      <vt:lpstr>Cloud Federation</vt:lpstr>
      <vt:lpstr>Federated Cloud Options</vt:lpstr>
      <vt:lpstr>Problem</vt:lpstr>
      <vt:lpstr>Partitioning an Application</vt:lpstr>
      <vt:lpstr>Method (P. Watson, “A Multi-Level Security Model for Partitioning Workflows over Federated Clouds” J. Cloud Computing, Vol. 1(1))</vt:lpstr>
      <vt:lpstr>1. Assign Security Level to each Workflow Block </vt:lpstr>
      <vt:lpstr>3. Assign Security Level to each Cloud </vt:lpstr>
      <vt:lpstr>Extend Bell-LaPadula so a block cannot be deployed on a cloud with a lower security level</vt:lpstr>
      <vt:lpstr>Valid Workflows</vt:lpstr>
      <vt:lpstr>8. Apply Cost Model to Rank candidate solutions  </vt:lpstr>
      <vt:lpstr>Workflow Costs #1</vt:lpstr>
      <vt:lpstr>Workflow Costs #2</vt:lpstr>
      <vt:lpstr>Cloud Barrier #3: Loss of Governance</vt:lpstr>
      <vt:lpstr>PowerPoint Presentation</vt:lpstr>
      <vt:lpstr>PowerPoint Presentation</vt:lpstr>
      <vt:lpstr>Addressing Governance</vt:lpstr>
      <vt:lpstr>PowerPoint Presentation</vt:lpstr>
      <vt:lpstr>Summary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Paul Watson</dc:creator>
  <cp:lastModifiedBy>Paul Watson</cp:lastModifiedBy>
  <cp:revision>421</cp:revision>
  <dcterms:created xsi:type="dcterms:W3CDTF">2010-05-02T19:03:18Z</dcterms:created>
  <dcterms:modified xsi:type="dcterms:W3CDTF">2013-03-12T18:17:38Z</dcterms:modified>
</cp:coreProperties>
</file>