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9.png" ContentType="image/png"/>
  <Override PartName="/ppt/media/image47.jpeg" ContentType="image/jpeg"/>
  <Override PartName="/ppt/media/image20.png" ContentType="image/png"/>
  <Override PartName="/ppt/media/image13.png" ContentType="image/png"/>
  <Override PartName="/ppt/media/image22.png" ContentType="image/png"/>
  <Override PartName="/ppt/media/image49.jpeg" ContentType="image/jpeg"/>
  <Override PartName="/ppt/media/image31.png" ContentType="image/png"/>
  <Override PartName="/ppt/media/image40.png" ContentType="image/png"/>
  <Override PartName="/ppt/media/image15.png" ContentType="image/png"/>
  <Override PartName="/ppt/media/image50.jpeg" ContentType="image/jpeg"/>
  <Override PartName="/ppt/media/image24.png" ContentType="image/png"/>
  <Override PartName="/ppt/media/image33.png" ContentType="image/png"/>
  <Override PartName="/ppt/media/image17.png" ContentType="image/png"/>
  <Override PartName="/ppt/media/image51.png" ContentType="image/png"/>
  <Override PartName="/ppt/media/image26.png" ContentType="image/png"/>
  <Override PartName="/ppt/media/image14.jpeg" ContentType="image/jpeg"/>
  <Override PartName="/ppt/media/image19.png" ContentType="image/png"/>
  <Override PartName="/ppt/media/image42.jpeg" ContentType="image/jpeg"/>
  <Override PartName="/ppt/media/image46.png" ContentType="image/png"/>
  <Override PartName="/ppt/media/image39.png" ContentType="image/png"/>
  <Override PartName="/ppt/media/image48.png" ContentType="image/png"/>
  <Override PartName="/ppt/media/image5.jpeg" ContentType="image/jpeg"/>
  <Override PartName="/ppt/media/image4.png" ContentType="image/png"/>
  <Override PartName="/ppt/media/image44.jpeg" ContentType="image/jpeg"/>
  <Override PartName="/ppt/media/image28.jpeg" ContentType="image/jpeg"/>
  <Override PartName="/ppt/media/image7.jpeg" ContentType="image/jpeg"/>
  <Override PartName="/ppt/media/image35.jpeg" ContentType="image/jpeg"/>
  <Override PartName="/ppt/media/image8.png" ContentType="image/png"/>
  <Override PartName="/ppt/media/image10.png" ContentType="image/png"/>
  <Override PartName="/ppt/media/image12.png" ContentType="image/png"/>
  <Override PartName="/ppt/media/image37.jpeg" ContentType="image/jpeg"/>
  <Override PartName="/ppt/media/image21.png" ContentType="image/png"/>
  <Override PartName="/ppt/media/image11.jpeg" ContentType="image/jpeg"/>
  <Override PartName="/ppt/media/image23.png" ContentType="image/png"/>
  <Override PartName="/ppt/media/image41.png" ContentType="image/png"/>
  <Override PartName="/ppt/media/image16.png" ContentType="image/png"/>
  <Override PartName="/ppt/media/image25.png" ContentType="image/png"/>
  <Override PartName="/ppt/media/image43.png" ContentType="image/png"/>
  <Override PartName="/ppt/media/image18.png" ContentType="image/png"/>
  <Override PartName="/ppt/media/image2.jpeg" ContentType="image/jpeg"/>
  <Override PartName="/ppt/media/image30.jpeg" ContentType="image/jpeg"/>
  <Override PartName="/ppt/media/image27.png" ContentType="image/png"/>
  <Override PartName="/ppt/media/image36.png" ContentType="image/png"/>
  <Override PartName="/ppt/media/image1.png" ContentType="image/png"/>
  <Override PartName="/ppt/media/image38.jpeg" ContentType="image/jpeg"/>
  <Override PartName="/ppt/media/image32.jpeg" ContentType="image/jpeg"/>
  <Override PartName="/ppt/media/image3.png" ContentType="image/png"/>
  <Override PartName="/ppt/media/image6.jpeg" ContentType="image/jpeg"/>
  <Override PartName="/ppt/media/image45.jpeg" ContentType="image/jpeg"/>
  <Override PartName="/ppt/media/image34.jpeg" ContentType="image/jpeg"/>
  <Override PartName="/ppt/media/image29.jpeg" ContentType="image/jpeg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19.xml.rels" ContentType="application/vnd.openxmlformats-package.relationships+xml"/>
  <Override PartName="/ppt/slides/_rels/slide6.xml.rels" ContentType="application/vnd.openxmlformats-package.relationships+xml"/>
  <Override PartName="/ppt/slides/_rels/slide22.xml.rels" ContentType="application/vnd.openxmlformats-package.relationships+xml"/>
  <Override PartName="/ppt/slides/_rels/slide18.xml.rels" ContentType="application/vnd.openxmlformats-package.relationships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92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4526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856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852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457200" y="6353280"/>
            <a:ext cx="2131560" cy="371160"/>
          </a:xfrm>
          <a:prstGeom prst="rect">
            <a:avLst/>
          </a:prstGeom>
        </p:spPr>
      </p:sp>
      <p:sp>
        <p:nvSpPr>
          <p:cNvPr id="1" name="CustomShape 2"/>
          <p:cNvSpPr/>
          <p:nvPr/>
        </p:nvSpPr>
        <p:spPr>
          <a:xfrm>
            <a:off x="3124080" y="6354720"/>
            <a:ext cx="2895120" cy="367920"/>
          </a:xfrm>
          <a:prstGeom prst="rect">
            <a:avLst/>
          </a:prstGeom>
        </p:spPr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>
                <a:solidFill>
                  <a:srgbClr val="000000"/>
                </a:solidFill>
                <a:latin typeface="Calibri"/>
                <a:ea typeface="SimSun"/>
              </a:rPr>
              <a:t> </a:t>
            </a:r>
            <a:fld id="{5111F161-8171-41C1-81A1-E1F181D18121}" type="slidenum">
              <a:rPr lang="en-US">
                <a:solidFill>
                  <a:srgbClr val="000000"/>
                </a:solidFill>
                <a:latin typeface="Calibri"/>
                <a:ea typeface="SimSun"/>
              </a:rPr>
              <a:t>&lt;number&gt;</a:t>
            </a:fld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GB"/>
              <a:t>Click to edit the title text format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GB"/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GB"/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GB"/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GB"/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GB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/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GB"/>
              <a:t>Eighth Outline Level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en-GB"/>
              <a:t>Ninth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pn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image" Target="../media/image39.pn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image" Target="../media/image43.png"/><Relationship Id="rId3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image" Target="../media/image45.jpeg"/><Relationship Id="rId3" Type="http://schemas.openxmlformats.org/officeDocument/2006/relationships/image" Target="../media/image46.png"/><Relationship Id="rId4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image" Target="../media/image48.pn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50.jpeg"/><Relationship Id="rId2" Type="http://schemas.openxmlformats.org/officeDocument/2006/relationships/hyperlink" Target="http://www.rtiperformance.com/" TargetMode="External"/><Relationship Id="rId3" Type="http://schemas.openxmlformats.org/officeDocument/2006/relationships/hyperlink" Target="http://www.rtiperformance.com/download" TargetMode="External"/><Relationship Id="rId4" Type="http://schemas.openxmlformats.org/officeDocument/2006/relationships/hyperlink" Target="mailto:rti@ocsystems.com" TargetMode="External"/><Relationship Id="rId5" Type="http://schemas.openxmlformats.org/officeDocument/2006/relationships/hyperlink" Target="mailto:sms@ocsystems.com" TargetMode="External"/><Relationship Id="rId6" Type="http://schemas.openxmlformats.org/officeDocument/2006/relationships/image" Target="../media/image51.png"/><Relationship Id="rId7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5" Type="http://schemas.openxmlformats.org/officeDocument/2006/relationships/image" Target="../media/image25.png"/><Relationship Id="rId16" Type="http://schemas.openxmlformats.org/officeDocument/2006/relationships/image" Target="../media/image26.png"/><Relationship Id="rId17" Type="http://schemas.openxmlformats.org/officeDocument/2006/relationships/image" Target="../media/image27.png"/><Relationship Id="rId18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hyperlink" Target="http://en.wikipedia.org/wiki/Performance_engineering" TargetMode="External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image" Target="../media/image31.pn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7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sp>
        <p:nvSpPr>
          <p:cNvPr id="38" name="CustomShape 1"/>
          <p:cNvSpPr/>
          <p:nvPr/>
        </p:nvSpPr>
        <p:spPr>
          <a:xfrm>
            <a:off x="914400" y="4343400"/>
            <a:ext cx="7467120" cy="1066320"/>
          </a:xfrm>
          <a:prstGeom prst="rect">
            <a:avLst/>
          </a:prstGeom>
        </p:spPr>
        <p:txBody>
          <a:bodyPr anchor="ctr" bIns="46800" lIns="90000" rIns="90000" tIns="46800"/>
          <a:p>
            <a:pPr algn="ctr"/>
            <a:r>
              <a:rPr b="1" lang="en-US" sz="6000">
                <a:solidFill>
                  <a:srgbClr val="000000"/>
                </a:solidFill>
                <a:latin typeface="Calibri"/>
                <a:ea typeface="SimSun"/>
              </a:rPr>
              <a:t>RTI for JBoss Operations Network</a:t>
            </a:r>
            <a:endParaRPr/>
          </a:p>
        </p:txBody>
      </p:sp>
      <p:pic>
        <p:nvPicPr>
          <p:cNvPr descr="" id="39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696080" y="1371600"/>
            <a:ext cx="844200" cy="879120"/>
          </a:xfrm>
          <a:prstGeom prst="rect">
            <a:avLst/>
          </a:prstGeom>
        </p:spPr>
      </p:pic>
      <p:sp>
        <p:nvSpPr>
          <p:cNvPr id="40" name="CustomShape 2"/>
          <p:cNvSpPr/>
          <p:nvPr/>
        </p:nvSpPr>
        <p:spPr>
          <a:xfrm>
            <a:off x="1219320" y="76320"/>
            <a:ext cx="6552720" cy="100476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6000">
                <a:solidFill>
                  <a:srgbClr val="000000"/>
                </a:solidFill>
                <a:latin typeface="Calibri"/>
                <a:ea typeface="SimSun"/>
              </a:rPr>
              <a:t>OC Systems</a:t>
            </a:r>
            <a:endParaRPr/>
          </a:p>
        </p:txBody>
      </p:sp>
      <p:sp>
        <p:nvSpPr>
          <p:cNvPr id="41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>
                <a:solidFill>
                  <a:srgbClr val="000000"/>
                </a:solidFill>
                <a:latin typeface="Calibri"/>
                <a:ea typeface="SimSun"/>
              </a:rPr>
              <a:t> </a:t>
            </a:r>
            <a:fld id="{71A111A1-A1E1-4121-B1D1-6171117191A1}" type="slidenum">
              <a:rPr lang="en-US">
                <a:solidFill>
                  <a:srgbClr val="000000"/>
                </a:solidFill>
                <a:latin typeface="Calibri"/>
                <a:ea typeface="SimSun"/>
              </a:rPr>
              <a:t>&lt;number&gt;</a:t>
            </a:fld>
            <a:endParaRPr/>
          </a:p>
        </p:txBody>
      </p:sp>
      <p:pic>
        <p:nvPicPr>
          <p:cNvPr descr="" id="42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2971800" y="1905120"/>
            <a:ext cx="3188880" cy="1512000"/>
          </a:xfrm>
          <a:prstGeom prst="rect">
            <a:avLst/>
          </a:prstGeom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762120" y="1676520"/>
            <a:ext cx="7772040" cy="1361880"/>
          </a:xfrm>
          <a:prstGeom prst="rect">
            <a:avLst/>
          </a:prstGeom>
        </p:spPr>
        <p:txBody>
          <a:bodyPr bIns="46800" lIns="90000" rIns="90000" tIns="46800"/>
          <a:p>
            <a:pPr algn="ctr"/>
            <a:r>
              <a:rPr b="1" lang="en-US" sz="7200">
                <a:solidFill>
                  <a:srgbClr val="000000"/>
                </a:solidFill>
                <a:latin typeface="Calibri"/>
                <a:ea typeface="SimSun"/>
              </a:rPr>
              <a:t>RTI and JBoss Operations Network</a:t>
            </a:r>
            <a:endParaRPr/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5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sp>
        <p:nvSpPr>
          <p:cNvPr id="96" name="CustomShape 1"/>
          <p:cNvSpPr/>
          <p:nvPr/>
        </p:nvSpPr>
        <p:spPr>
          <a:xfrm>
            <a:off x="685800" y="1523880"/>
            <a:ext cx="8076960" cy="4571640"/>
          </a:xfrm>
          <a:prstGeom prst="rect">
            <a:avLst/>
          </a:prstGeom>
        </p:spPr>
        <p:txBody>
          <a:bodyPr bIns="46800" lIns="90000" rIns="90000" tIns="46800"/>
          <a:p>
            <a:pPr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SimSun"/>
              </a:rPr>
              <a:t>  </a:t>
            </a:r>
            <a:r>
              <a:rPr lang="en-US" sz="2400">
                <a:solidFill>
                  <a:srgbClr val="000000"/>
                </a:solidFill>
                <a:latin typeface="Calibri"/>
                <a:ea typeface="SimSun"/>
              </a:rPr>
              <a:t>RootCause Transaction Instrumentation (RTI) is an </a:t>
            </a:r>
            <a:r>
              <a:rPr b="1" i="1" lang="en-US" sz="2400">
                <a:solidFill>
                  <a:srgbClr val="000000"/>
                </a:solidFill>
                <a:latin typeface="Calibri"/>
                <a:ea typeface="SimSun"/>
              </a:rPr>
              <a:t>Application Performance Management (APM) </a:t>
            </a:r>
            <a:r>
              <a:rPr lang="en-US" sz="2400">
                <a:solidFill>
                  <a:srgbClr val="000000"/>
                </a:solidFill>
                <a:latin typeface="Calibri"/>
                <a:ea typeface="SimSun"/>
              </a:rPr>
              <a:t>tool providing performance monitoring, alerting and deep-dive capabilities.</a:t>
            </a:r>
            <a:endParaRPr/>
          </a:p>
          <a:p>
            <a:endParaRPr/>
          </a:p>
          <a:p>
            <a:pPr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SimSun"/>
              </a:rPr>
              <a:t>  </a:t>
            </a:r>
            <a:r>
              <a:rPr lang="en-US" sz="2400">
                <a:solidFill>
                  <a:srgbClr val="000000"/>
                </a:solidFill>
                <a:latin typeface="Calibri"/>
                <a:ea typeface="SimSun"/>
              </a:rPr>
              <a:t>Used to measure, diagnose and resolve complex software performance problems in distributed and composite environments</a:t>
            </a:r>
            <a:endParaRPr/>
          </a:p>
          <a:p>
            <a:endParaRPr/>
          </a:p>
          <a:p>
            <a:pPr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SimSun"/>
              </a:rPr>
              <a:t>  </a:t>
            </a:r>
            <a:r>
              <a:rPr lang="en-US" sz="2400">
                <a:solidFill>
                  <a:srgbClr val="000000"/>
                </a:solidFill>
                <a:latin typeface="Calibri"/>
                <a:ea typeface="SimSun"/>
              </a:rPr>
              <a:t>Enables </a:t>
            </a:r>
            <a:r>
              <a:rPr b="1" lang="en-US" sz="2400">
                <a:solidFill>
                  <a:srgbClr val="000000"/>
                </a:solidFill>
                <a:latin typeface="Calibri"/>
                <a:ea typeface="SimSun"/>
              </a:rPr>
              <a:t>Development, Quality Assurance and Operations </a:t>
            </a:r>
            <a:r>
              <a:rPr lang="en-US" sz="2400">
                <a:solidFill>
                  <a:srgbClr val="000000"/>
                </a:solidFill>
                <a:latin typeface="Calibri"/>
                <a:ea typeface="SimSun"/>
              </a:rPr>
              <a:t>to be pro-active about managing and improving application performance</a:t>
            </a:r>
            <a:endParaRPr/>
          </a:p>
          <a:p>
            <a:endParaRPr/>
          </a:p>
        </p:txBody>
      </p:sp>
      <p:sp>
        <p:nvSpPr>
          <p:cNvPr id="97" name="CustomShape 2"/>
          <p:cNvSpPr/>
          <p:nvPr/>
        </p:nvSpPr>
        <p:spPr>
          <a:xfrm>
            <a:off x="1219320" y="228600"/>
            <a:ext cx="7772040" cy="1361880"/>
          </a:xfrm>
          <a:prstGeom prst="rect">
            <a:avLst/>
          </a:prstGeom>
        </p:spPr>
        <p:txBody>
          <a:bodyPr bIns="46800" lIns="90000" rIns="90000" tIns="46800"/>
          <a:p>
            <a:r>
              <a:rPr b="1" lang="en-US" sz="4000">
                <a:solidFill>
                  <a:srgbClr val="000000"/>
                </a:solidFill>
                <a:latin typeface="Calibri"/>
                <a:ea typeface="SimSun"/>
              </a:rPr>
              <a:t>What is RTI?</a:t>
            </a:r>
            <a:endParaRPr/>
          </a:p>
        </p:txBody>
      </p:sp>
      <p:pic>
        <p:nvPicPr>
          <p:cNvPr descr="" id="9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553080" y="228600"/>
            <a:ext cx="2350800" cy="1114560"/>
          </a:xfrm>
          <a:prstGeom prst="rect">
            <a:avLst/>
          </a:prstGeom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9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sp>
        <p:nvSpPr>
          <p:cNvPr id="100" name="CustomShape 1"/>
          <p:cNvSpPr/>
          <p:nvPr/>
        </p:nvSpPr>
        <p:spPr>
          <a:xfrm>
            <a:off x="1143000" y="0"/>
            <a:ext cx="7772040" cy="1361880"/>
          </a:xfrm>
          <a:prstGeom prst="rect">
            <a:avLst/>
          </a:prstGeom>
        </p:spPr>
        <p:txBody>
          <a:bodyPr bIns="46800" lIns="90000" rIns="90000" tIns="46800"/>
          <a:p>
            <a:r>
              <a:rPr b="1" lang="en-US" sz="3200">
                <a:solidFill>
                  <a:srgbClr val="000000"/>
                </a:solidFill>
                <a:latin typeface="Calibri"/>
                <a:ea typeface="SimSun"/>
              </a:rPr>
              <a:t>How Does RTI Extend JBoss Operations Network?</a:t>
            </a:r>
            <a:endParaRPr/>
          </a:p>
        </p:txBody>
      </p:sp>
      <p:sp>
        <p:nvSpPr>
          <p:cNvPr id="101" name="CustomShape 2"/>
          <p:cNvSpPr/>
          <p:nvPr/>
        </p:nvSpPr>
        <p:spPr>
          <a:xfrm>
            <a:off x="533520" y="1219320"/>
            <a:ext cx="8000640" cy="6493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2000">
                <a:solidFill>
                  <a:srgbClr val="000000"/>
                </a:solidFill>
                <a:latin typeface="Calibri"/>
                <a:ea typeface="SimSun"/>
              </a:rPr>
              <a:t>RTI v3.3 integrates with JBoss Operations Network to extend its base performance capabilities including:</a:t>
            </a:r>
            <a:endParaRPr/>
          </a:p>
          <a:p>
            <a:pPr>
              <a:buFont typeface="Arial"/>
              <a:buChar char="•"/>
            </a:pPr>
            <a:r>
              <a:rPr b="1" lang="en-US" sz="2000">
                <a:solidFill>
                  <a:srgbClr val="000000"/>
                </a:solidFill>
                <a:latin typeface="Calibri"/>
                <a:ea typeface="SimSun"/>
              </a:rPr>
              <a:t>Business transaction discovery</a:t>
            </a:r>
            <a:r>
              <a:rPr lang="en-US" sz="2000">
                <a:solidFill>
                  <a:srgbClr val="000000"/>
                </a:solidFill>
                <a:latin typeface="Calibri"/>
                <a:ea typeface="SimSun"/>
              </a:rPr>
              <a:t>, monitoring and diagnostics </a:t>
            </a:r>
            <a:endParaRPr/>
          </a:p>
          <a:p>
            <a:pPr>
              <a:buFont typeface="Arial"/>
              <a:buChar char="•"/>
            </a:pPr>
            <a:r>
              <a:rPr b="1" lang="en-US" sz="2000">
                <a:solidFill>
                  <a:srgbClr val="000000"/>
                </a:solidFill>
                <a:latin typeface="Calibri"/>
                <a:ea typeface="SimSun"/>
              </a:rPr>
              <a:t>Lightweight transaction profiling</a:t>
            </a:r>
            <a:endParaRPr/>
          </a:p>
          <a:p>
            <a:pPr>
              <a:buFont typeface="Arial"/>
              <a:buChar char="•"/>
            </a:pPr>
            <a:r>
              <a:rPr b="1" lang="en-US" sz="2000">
                <a:solidFill>
                  <a:srgbClr val="000000"/>
                </a:solidFill>
                <a:latin typeface="Calibri"/>
                <a:ea typeface="SimSun"/>
              </a:rPr>
              <a:t>Deep-dive transaction tracing</a:t>
            </a:r>
            <a:r>
              <a:rPr lang="en-US" sz="2000">
                <a:solidFill>
                  <a:srgbClr val="000000"/>
                </a:solidFill>
                <a:latin typeface="Calibri"/>
                <a:ea typeface="SimSun"/>
              </a:rPr>
              <a:t> across JVMs, method-level diagnostics</a:t>
            </a:r>
            <a:endParaRPr/>
          </a:p>
          <a:p>
            <a:pPr>
              <a:buFont typeface="Arial"/>
              <a:buChar char="•"/>
            </a:pPr>
            <a:r>
              <a:rPr b="1" lang="en-US" sz="2000">
                <a:solidFill>
                  <a:srgbClr val="000000"/>
                </a:solidFill>
                <a:latin typeface="Calibri"/>
                <a:ea typeface="SimSun"/>
              </a:rPr>
              <a:t>Enhanced performance alerting</a:t>
            </a:r>
            <a:r>
              <a:rPr lang="en-US" sz="2000">
                <a:solidFill>
                  <a:srgbClr val="000000"/>
                </a:solidFill>
                <a:latin typeface="Calibri"/>
                <a:ea typeface="SimSun"/>
              </a:rPr>
              <a:t>, increases collaboration across operations, technical staff, and development. </a:t>
            </a:r>
            <a:endParaRPr/>
          </a:p>
          <a:p>
            <a:pPr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  <a:ea typeface="SimSun"/>
              </a:rPr>
              <a:t> </a:t>
            </a:r>
            <a:r>
              <a:rPr lang="en-US" sz="2000">
                <a:solidFill>
                  <a:srgbClr val="000000"/>
                </a:solidFill>
                <a:latin typeface="Calibri"/>
                <a:ea typeface="SimSun"/>
              </a:rPr>
              <a:t>A </a:t>
            </a:r>
            <a:r>
              <a:rPr b="1" lang="en-US" sz="2000">
                <a:solidFill>
                  <a:srgbClr val="000000"/>
                </a:solidFill>
                <a:latin typeface="Calibri"/>
                <a:ea typeface="SimSun"/>
              </a:rPr>
              <a:t>comprehensive integration of Metrics and Analysis </a:t>
            </a:r>
            <a:r>
              <a:rPr lang="en-US" sz="2000">
                <a:solidFill>
                  <a:srgbClr val="000000"/>
                </a:solidFill>
                <a:latin typeface="Calibri"/>
                <a:ea typeface="SimSun"/>
              </a:rPr>
              <a:t>- </a:t>
            </a:r>
            <a:r>
              <a:rPr i="1" lang="en-US" sz="2000">
                <a:solidFill>
                  <a:srgbClr val="000000"/>
                </a:solidFill>
                <a:latin typeface="Calibri"/>
                <a:ea typeface="SimSun"/>
              </a:rPr>
              <a:t>System resource, JBoss and JVM Metrics </a:t>
            </a:r>
            <a:r>
              <a:rPr lang="en-US" sz="2000">
                <a:solidFill>
                  <a:srgbClr val="000000"/>
                </a:solidFill>
                <a:latin typeface="Calibri"/>
                <a:ea typeface="SimSun"/>
              </a:rPr>
              <a:t>- to business transaction performance</a:t>
            </a:r>
            <a:endParaRPr/>
          </a:p>
          <a:p>
            <a:endParaRPr/>
          </a:p>
          <a:p>
            <a:r>
              <a:rPr lang="en-US" sz="2000">
                <a:solidFill>
                  <a:srgbClr val="000000"/>
                </a:solidFill>
                <a:latin typeface="Calibri"/>
                <a:ea typeface="SimSun"/>
              </a:rPr>
              <a:t>Multiple Interfaces</a:t>
            </a:r>
            <a:endParaRPr/>
          </a:p>
          <a:p>
            <a:pPr>
              <a:buFont typeface="Arial"/>
              <a:buChar char="•"/>
            </a:pPr>
            <a:r>
              <a:rPr b="1" lang="en-US" sz="2000">
                <a:solidFill>
                  <a:srgbClr val="000000"/>
                </a:solidFill>
                <a:latin typeface="Calibri"/>
                <a:ea typeface="SimSun"/>
              </a:rPr>
              <a:t>Operational</a:t>
            </a:r>
            <a:r>
              <a:rPr lang="en-US" sz="2000">
                <a:solidFill>
                  <a:srgbClr val="000000"/>
                </a:solidFill>
                <a:latin typeface="Calibri"/>
                <a:ea typeface="SimSun"/>
              </a:rPr>
              <a:t> Dashboards, Alerting within Jboss Operations Network</a:t>
            </a:r>
            <a:endParaRPr/>
          </a:p>
          <a:p>
            <a:pPr>
              <a:buFont typeface="Arial"/>
              <a:buChar char="•"/>
            </a:pPr>
            <a:r>
              <a:rPr b="1" lang="en-US" sz="2000">
                <a:solidFill>
                  <a:srgbClr val="000000"/>
                </a:solidFill>
                <a:latin typeface="Calibri"/>
                <a:ea typeface="SimSun"/>
              </a:rPr>
              <a:t>Development  </a:t>
            </a:r>
            <a:r>
              <a:rPr lang="en-US" sz="2000">
                <a:solidFill>
                  <a:srgbClr val="000000"/>
                </a:solidFill>
                <a:latin typeface="Calibri"/>
                <a:ea typeface="SimSun"/>
              </a:rPr>
              <a:t>Analysis of detailed metrics, diagnostics, traces and alerts using an Eclipse based Console.</a:t>
            </a:r>
            <a:endParaRPr/>
          </a:p>
          <a:p>
            <a:endParaRPr/>
          </a:p>
          <a:p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2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sp>
        <p:nvSpPr>
          <p:cNvPr id="103" name="CustomShape 1"/>
          <p:cNvSpPr/>
          <p:nvPr/>
        </p:nvSpPr>
        <p:spPr>
          <a:xfrm>
            <a:off x="1143000" y="152280"/>
            <a:ext cx="7848360" cy="914040"/>
          </a:xfrm>
          <a:prstGeom prst="rect">
            <a:avLst/>
          </a:prstGeom>
        </p:spPr>
        <p:txBody>
          <a:bodyPr anchor="ctr" bIns="46800" lIns="90000" rIns="90000" tIns="46800"/>
          <a:p>
            <a:r>
              <a:rPr b="1" lang="en-US" sz="4400">
                <a:solidFill>
                  <a:srgbClr val="000000"/>
                </a:solidFill>
                <a:latin typeface="Calibri"/>
                <a:ea typeface="SimSun"/>
              </a:rPr>
              <a:t>RTI and JBoss ON Architecture</a:t>
            </a:r>
            <a:endParaRPr/>
          </a:p>
        </p:txBody>
      </p:sp>
      <p:sp>
        <p:nvSpPr>
          <p:cNvPr id="104" name="CustomShape 2"/>
          <p:cNvSpPr/>
          <p:nvPr/>
        </p:nvSpPr>
        <p:spPr>
          <a:xfrm>
            <a:off x="685800" y="1371600"/>
            <a:ext cx="8229240" cy="10051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2000">
                <a:solidFill>
                  <a:srgbClr val="000000"/>
                </a:solidFill>
                <a:latin typeface="Calibri"/>
                <a:ea typeface="SimSun"/>
              </a:rPr>
              <a:t>RTI v3.3 leverages the JBoss ON plugin architecture to deliver comprehensive Application Performance Management seamlessly into the JBoss ON framework.</a:t>
            </a:r>
            <a:endParaRPr/>
          </a:p>
        </p:txBody>
      </p:sp>
      <p:pic>
        <p:nvPicPr>
          <p:cNvPr descr="" id="105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762120" y="2590920"/>
            <a:ext cx="7600680" cy="3479400"/>
          </a:xfrm>
          <a:prstGeom prst="rect">
            <a:avLst/>
          </a:prstGeom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7086600" y="1219320"/>
            <a:ext cx="1752120" cy="658800"/>
          </a:xfrm>
          <a:prstGeom prst="rect">
            <a:avLst/>
          </a:prstGeom>
        </p:spPr>
      </p:pic>
      <p:sp>
        <p:nvSpPr>
          <p:cNvPr id="107" name="CustomShape 1"/>
          <p:cNvSpPr/>
          <p:nvPr/>
        </p:nvSpPr>
        <p:spPr>
          <a:xfrm>
            <a:off x="1219320" y="304920"/>
            <a:ext cx="7924320" cy="685440"/>
          </a:xfrm>
          <a:prstGeom prst="rect">
            <a:avLst/>
          </a:prstGeom>
        </p:spPr>
        <p:txBody>
          <a:bodyPr anchor="ctr" bIns="46800" lIns="90000" rIns="90000" tIns="46800"/>
          <a:p>
            <a:r>
              <a:rPr b="1" lang="en-US" sz="3600">
                <a:solidFill>
                  <a:srgbClr val="000000"/>
                </a:solidFill>
                <a:latin typeface="Calibri"/>
                <a:ea typeface="SimSun"/>
              </a:rPr>
              <a:t>Lifecycle Approach to Performance</a:t>
            </a:r>
            <a:endParaRPr/>
          </a:p>
        </p:txBody>
      </p:sp>
      <p:pic>
        <p:nvPicPr>
          <p:cNvPr descr="" id="10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066680" y="1676520"/>
            <a:ext cx="6933960" cy="4738680"/>
          </a:xfrm>
          <a:prstGeom prst="rect">
            <a:avLst/>
          </a:prstGeom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9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sp>
        <p:nvSpPr>
          <p:cNvPr id="110" name="CustomShape 1"/>
          <p:cNvSpPr/>
          <p:nvPr/>
        </p:nvSpPr>
        <p:spPr>
          <a:xfrm>
            <a:off x="1295280" y="152280"/>
            <a:ext cx="7391160" cy="914040"/>
          </a:xfrm>
          <a:prstGeom prst="rect">
            <a:avLst/>
          </a:prstGeom>
        </p:spPr>
        <p:txBody>
          <a:bodyPr anchor="ctr" bIns="46800" lIns="90000" rIns="90000" tIns="46800"/>
          <a:p>
            <a:r>
              <a:rPr b="1" lang="en-US" sz="4400">
                <a:solidFill>
                  <a:srgbClr val="000000"/>
                </a:solidFill>
                <a:latin typeface="Calibri"/>
                <a:ea typeface="SimSun"/>
              </a:rPr>
              <a:t>Developers and Technical</a:t>
            </a:r>
            <a:endParaRPr/>
          </a:p>
        </p:txBody>
      </p:sp>
      <p:sp>
        <p:nvSpPr>
          <p:cNvPr id="111" name="CustomShape 2"/>
          <p:cNvSpPr/>
          <p:nvPr/>
        </p:nvSpPr>
        <p:spPr>
          <a:xfrm>
            <a:off x="457200" y="1600200"/>
            <a:ext cx="8226000" cy="4525560"/>
          </a:xfrm>
          <a:prstGeom prst="rect">
            <a:avLst/>
          </a:prstGeom>
        </p:spPr>
      </p:sp>
      <p:sp>
        <p:nvSpPr>
          <p:cNvPr id="112" name="CustomShape 3"/>
          <p:cNvSpPr/>
          <p:nvPr/>
        </p:nvSpPr>
        <p:spPr>
          <a:xfrm>
            <a:off x="152280" y="1600200"/>
            <a:ext cx="3580920" cy="6125400"/>
          </a:xfrm>
          <a:prstGeom prst="rect">
            <a:avLst/>
          </a:prstGeom>
        </p:spPr>
        <p:txBody>
          <a:bodyPr bIns="45000" lIns="90000" rIns="90000" tIns="45000"/>
          <a:p>
            <a:pPr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  <a:ea typeface="SimSun"/>
              </a:rPr>
              <a:t>  </a:t>
            </a:r>
            <a:r>
              <a:rPr lang="en-US">
                <a:solidFill>
                  <a:srgbClr val="000000"/>
                </a:solidFill>
                <a:latin typeface="Calibri"/>
                <a:ea typeface="SimSun"/>
              </a:rPr>
              <a:t>Eclipse based Client</a:t>
            </a:r>
            <a:endParaRPr/>
          </a:p>
          <a:p>
            <a:endParaRPr/>
          </a:p>
          <a:p>
            <a:pPr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  <a:ea typeface="SimSun"/>
              </a:rPr>
              <a:t>  </a:t>
            </a:r>
            <a:r>
              <a:rPr lang="en-US">
                <a:solidFill>
                  <a:srgbClr val="000000"/>
                </a:solidFill>
                <a:latin typeface="Calibri"/>
                <a:ea typeface="SimSun"/>
              </a:rPr>
              <a:t>Analyze Transaction Profiles</a:t>
            </a:r>
            <a:endParaRPr/>
          </a:p>
          <a:p>
            <a:endParaRPr/>
          </a:p>
          <a:p>
            <a:pPr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  <a:ea typeface="SimSun"/>
              </a:rPr>
              <a:t>  </a:t>
            </a:r>
            <a:r>
              <a:rPr lang="en-US">
                <a:solidFill>
                  <a:srgbClr val="000000"/>
                </a:solidFill>
                <a:latin typeface="Calibri"/>
                <a:ea typeface="SimSun"/>
              </a:rPr>
              <a:t>Deep-dive, trace transactions across JVMs and Platforms </a:t>
            </a:r>
            <a:endParaRPr/>
          </a:p>
          <a:p>
            <a:endParaRPr/>
          </a:p>
          <a:p>
            <a:pPr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  <a:ea typeface="SimSun"/>
              </a:rPr>
              <a:t>  </a:t>
            </a:r>
            <a:r>
              <a:rPr lang="en-US">
                <a:solidFill>
                  <a:srgbClr val="000000"/>
                </a:solidFill>
                <a:latin typeface="Calibri"/>
                <a:ea typeface="SimSun"/>
              </a:rPr>
              <a:t>Correlate JBoss ON Metrics - </a:t>
            </a:r>
            <a:r>
              <a:rPr i="1" lang="en-US">
                <a:solidFill>
                  <a:srgbClr val="000000"/>
                </a:solidFill>
                <a:latin typeface="Calibri"/>
                <a:ea typeface="SimSun"/>
              </a:rPr>
              <a:t>System resource, JBoss and JVM Metrics </a:t>
            </a:r>
            <a:r>
              <a:rPr lang="en-US">
                <a:solidFill>
                  <a:srgbClr val="000000"/>
                </a:solidFill>
                <a:latin typeface="Calibri"/>
                <a:ea typeface="SimSun"/>
              </a:rPr>
              <a:t>- to business transaction performance</a:t>
            </a:r>
            <a:endParaRPr/>
          </a:p>
          <a:p>
            <a:endParaRPr/>
          </a:p>
          <a:p>
            <a:pPr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  <a:ea typeface="SimSun"/>
              </a:rPr>
              <a:t>  </a:t>
            </a:r>
            <a:r>
              <a:rPr lang="en-US">
                <a:solidFill>
                  <a:srgbClr val="000000"/>
                </a:solidFill>
                <a:latin typeface="Calibri"/>
                <a:ea typeface="SimSun"/>
              </a:rPr>
              <a:t>Collaborate by analyzing, exporting and sharing data</a:t>
            </a:r>
            <a:endParaRPr/>
          </a:p>
          <a:p>
            <a:endParaRPr/>
          </a:p>
          <a:p>
            <a:pPr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  <a:ea typeface="SimSun"/>
              </a:rPr>
              <a:t> </a:t>
            </a:r>
            <a:r>
              <a:rPr lang="en-US">
                <a:solidFill>
                  <a:srgbClr val="000000"/>
                </a:solidFill>
                <a:latin typeface="Calibri"/>
                <a:ea typeface="SimSun"/>
              </a:rPr>
              <a:t>Import Diagnostic  Snapshots driven from Operational Alerts</a:t>
            </a:r>
            <a:endParaRPr/>
          </a:p>
          <a:p>
            <a:endParaRPr/>
          </a:p>
        </p:txBody>
      </p:sp>
      <p:pic>
        <p:nvPicPr>
          <p:cNvPr descr="" id="11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505320" y="2133720"/>
            <a:ext cx="5261400" cy="3123720"/>
          </a:xfrm>
          <a:prstGeom prst="rect">
            <a:avLst/>
          </a:prstGeom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4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sp>
        <p:nvSpPr>
          <p:cNvPr id="115" name="CustomShape 1"/>
          <p:cNvSpPr/>
          <p:nvPr/>
        </p:nvSpPr>
        <p:spPr>
          <a:xfrm>
            <a:off x="1295280" y="152280"/>
            <a:ext cx="7391160" cy="914040"/>
          </a:xfrm>
          <a:prstGeom prst="rect">
            <a:avLst/>
          </a:prstGeom>
        </p:spPr>
        <p:txBody>
          <a:bodyPr anchor="ctr" bIns="46800" lIns="90000" rIns="90000" tIns="46800"/>
          <a:p>
            <a:r>
              <a:rPr b="1" lang="en-US" sz="4400">
                <a:solidFill>
                  <a:srgbClr val="000000"/>
                </a:solidFill>
                <a:latin typeface="Calibri"/>
                <a:ea typeface="SimSun"/>
              </a:rPr>
              <a:t>QA / Performance Testing</a:t>
            </a:r>
            <a:endParaRPr/>
          </a:p>
        </p:txBody>
      </p:sp>
      <p:sp>
        <p:nvSpPr>
          <p:cNvPr id="116" name="CustomShape 2"/>
          <p:cNvSpPr/>
          <p:nvPr/>
        </p:nvSpPr>
        <p:spPr>
          <a:xfrm>
            <a:off x="457200" y="1600200"/>
            <a:ext cx="8226000" cy="4525560"/>
          </a:xfrm>
          <a:prstGeom prst="rect">
            <a:avLst/>
          </a:prstGeom>
        </p:spPr>
      </p:sp>
      <p:sp>
        <p:nvSpPr>
          <p:cNvPr id="117" name="CustomShape 3"/>
          <p:cNvSpPr/>
          <p:nvPr/>
        </p:nvSpPr>
        <p:spPr>
          <a:xfrm>
            <a:off x="5562720" y="1752480"/>
            <a:ext cx="3580920" cy="639000"/>
          </a:xfrm>
          <a:prstGeom prst="rect">
            <a:avLst/>
          </a:prstGeom>
        </p:spPr>
        <p:txBody>
          <a:bodyPr bIns="45000" lIns="90000" rIns="90000" tIns="45000"/>
          <a:p>
            <a:pPr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  <a:ea typeface="SimSun"/>
              </a:rPr>
              <a:t> </a:t>
            </a:r>
            <a:r>
              <a:rPr lang="en-US">
                <a:solidFill>
                  <a:srgbClr val="ffffff"/>
                </a:solidFill>
                <a:latin typeface="Calibri"/>
                <a:ea typeface="SimSun"/>
              </a:rPr>
              <a:t>
</a:t>
            </a:r>
            <a:r>
              <a:rPr lang="en-US">
                <a:solidFill>
                  <a:srgbClr val="ffffff"/>
                </a:solidFill>
                <a:latin typeface="Calibri"/>
                <a:ea typeface="SimSun"/>
              </a:rPr>
              <a:t> </a:t>
            </a:r>
            <a:endParaRPr/>
          </a:p>
        </p:txBody>
      </p:sp>
      <p:pic>
        <p:nvPicPr>
          <p:cNvPr descr="" id="11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419720" y="1143000"/>
            <a:ext cx="4190760" cy="837720"/>
          </a:xfrm>
          <a:prstGeom prst="rect">
            <a:avLst/>
          </a:prstGeom>
        </p:spPr>
      </p:pic>
      <p:pic>
        <p:nvPicPr>
          <p:cNvPr descr="" id="119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809880" y="1981080"/>
            <a:ext cx="4951080" cy="3580920"/>
          </a:xfrm>
          <a:prstGeom prst="rect">
            <a:avLst/>
          </a:prstGeom>
        </p:spPr>
      </p:pic>
      <p:sp>
        <p:nvSpPr>
          <p:cNvPr id="120" name="CustomShape 4"/>
          <p:cNvSpPr/>
          <p:nvPr/>
        </p:nvSpPr>
        <p:spPr>
          <a:xfrm>
            <a:off x="228600" y="1295280"/>
            <a:ext cx="5562360" cy="9133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>
                <a:solidFill>
                  <a:srgbClr val="000000"/>
                </a:solidFill>
                <a:latin typeface="Calibri"/>
                <a:ea typeface="SimSun"/>
              </a:rPr>
              <a:t>RTI integrates directly with LoadRunner, JMeter and soapUI:</a:t>
            </a:r>
            <a:endParaRPr/>
          </a:p>
          <a:p>
            <a:endParaRPr/>
          </a:p>
        </p:txBody>
      </p:sp>
      <p:sp>
        <p:nvSpPr>
          <p:cNvPr id="121" name="CustomShape 5"/>
          <p:cNvSpPr/>
          <p:nvPr/>
        </p:nvSpPr>
        <p:spPr>
          <a:xfrm>
            <a:off x="304920" y="1981080"/>
            <a:ext cx="3352320" cy="5475240"/>
          </a:xfrm>
          <a:prstGeom prst="rect">
            <a:avLst/>
          </a:prstGeom>
        </p:spPr>
        <p:txBody>
          <a:bodyPr bIns="45000" lIns="90000" rIns="90000" tIns="45000"/>
          <a:p>
            <a:pPr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  <a:ea typeface="SimSun"/>
              </a:rPr>
              <a:t> </a:t>
            </a:r>
            <a:r>
              <a:rPr lang="en-US" sz="1600">
                <a:solidFill>
                  <a:srgbClr val="000000"/>
                </a:solidFill>
                <a:latin typeface="Calibri"/>
                <a:ea typeface="SimSun"/>
              </a:rPr>
              <a:t>Trace automated transactions from the load generator to the application method-level.</a:t>
            </a:r>
            <a:endParaRPr/>
          </a:p>
          <a:p>
            <a:endParaRPr/>
          </a:p>
          <a:p>
            <a:pPr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Calibri"/>
                <a:ea typeface="SimSun"/>
              </a:rPr>
              <a:t>  </a:t>
            </a:r>
            <a:r>
              <a:rPr lang="en-US" sz="1600">
                <a:solidFill>
                  <a:srgbClr val="000000"/>
                </a:solidFill>
                <a:latin typeface="Calibri"/>
                <a:ea typeface="SimSun"/>
              </a:rPr>
              <a:t>Isolate exact end-to-end traces by virtual user, load generator, or transaction.</a:t>
            </a:r>
            <a:endParaRPr/>
          </a:p>
          <a:p>
            <a:endParaRPr/>
          </a:p>
          <a:p>
            <a:pPr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Calibri"/>
                <a:ea typeface="SimSun"/>
              </a:rPr>
              <a:t>  </a:t>
            </a:r>
            <a:r>
              <a:rPr lang="en-US" sz="1600">
                <a:solidFill>
                  <a:srgbClr val="000000"/>
                </a:solidFill>
                <a:latin typeface="Calibri"/>
                <a:ea typeface="SimSun"/>
              </a:rPr>
              <a:t>Correlate backend application failures directly to the business process or transaction that they impact.</a:t>
            </a:r>
            <a:endParaRPr/>
          </a:p>
          <a:p>
            <a:endParaRPr/>
          </a:p>
          <a:p>
            <a:pPr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Calibri"/>
                <a:ea typeface="SimSun"/>
              </a:rPr>
              <a:t>  </a:t>
            </a:r>
            <a:r>
              <a:rPr lang="en-US" sz="1600">
                <a:solidFill>
                  <a:srgbClr val="000000"/>
                </a:solidFill>
                <a:latin typeface="Calibri"/>
                <a:ea typeface="SimSun"/>
              </a:rPr>
              <a:t>Measure and understand database calls on a per transaction basis, see every database call and the SQL or Hibernate HQL that was executed.</a:t>
            </a:r>
            <a:endParaRPr/>
          </a:p>
          <a:p>
            <a:endParaRPr/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22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sp>
        <p:nvSpPr>
          <p:cNvPr id="123" name="CustomShape 1"/>
          <p:cNvSpPr/>
          <p:nvPr/>
        </p:nvSpPr>
        <p:spPr>
          <a:xfrm>
            <a:off x="1295280" y="152280"/>
            <a:ext cx="7391160" cy="914040"/>
          </a:xfrm>
          <a:prstGeom prst="rect">
            <a:avLst/>
          </a:prstGeom>
        </p:spPr>
        <p:txBody>
          <a:bodyPr anchor="ctr" bIns="46800" lIns="90000" rIns="90000" tIns="46800"/>
          <a:p>
            <a:r>
              <a:rPr b="1" lang="en-US" sz="4400">
                <a:solidFill>
                  <a:srgbClr val="000000"/>
                </a:solidFill>
                <a:latin typeface="Calibri"/>
                <a:ea typeface="SimSun"/>
              </a:rPr>
              <a:t>Operations</a:t>
            </a:r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7200" y="1600200"/>
            <a:ext cx="8226000" cy="4525560"/>
          </a:xfrm>
          <a:prstGeom prst="rect">
            <a:avLst/>
          </a:prstGeom>
        </p:spPr>
      </p:sp>
      <p:sp>
        <p:nvSpPr>
          <p:cNvPr id="125" name="CustomShape 3"/>
          <p:cNvSpPr/>
          <p:nvPr/>
        </p:nvSpPr>
        <p:spPr>
          <a:xfrm>
            <a:off x="3276720" y="1371600"/>
            <a:ext cx="5638320" cy="5883840"/>
          </a:xfrm>
          <a:prstGeom prst="rect">
            <a:avLst/>
          </a:prstGeom>
        </p:spPr>
        <p:txBody>
          <a:bodyPr bIns="45000" lIns="90000" rIns="90000" tIns="45000"/>
          <a:p>
            <a:pPr>
              <a:buFont typeface="Arial"/>
              <a:buChar char="•"/>
            </a:pPr>
            <a:r>
              <a:rPr b="1" lang="en-US" sz="2000">
                <a:solidFill>
                  <a:srgbClr val="000000"/>
                </a:solidFill>
                <a:latin typeface="Calibri"/>
                <a:ea typeface="SimSun"/>
              </a:rPr>
              <a:t>  </a:t>
            </a:r>
            <a:r>
              <a:rPr b="1" lang="en-US" sz="2000">
                <a:solidFill>
                  <a:srgbClr val="000000"/>
                </a:solidFill>
                <a:latin typeface="Calibri"/>
                <a:ea typeface="SimSun"/>
              </a:rPr>
              <a:t>Automatically discover </a:t>
            </a:r>
            <a:r>
              <a:rPr lang="en-US" sz="2000">
                <a:solidFill>
                  <a:srgbClr val="000000"/>
                </a:solidFill>
                <a:latin typeface="Calibri"/>
                <a:ea typeface="SimSun"/>
              </a:rPr>
              <a:t>and monitor business transactions within the JBoss ON Web Interface</a:t>
            </a:r>
            <a:endParaRPr/>
          </a:p>
          <a:p>
            <a:endParaRPr/>
          </a:p>
          <a:p>
            <a:pPr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  <a:ea typeface="SimSun"/>
              </a:rPr>
              <a:t>  </a:t>
            </a:r>
            <a:r>
              <a:rPr lang="en-US" sz="2000">
                <a:solidFill>
                  <a:srgbClr val="000000"/>
                </a:solidFill>
                <a:latin typeface="Calibri"/>
                <a:ea typeface="SimSun"/>
              </a:rPr>
              <a:t>Low overhead transaction </a:t>
            </a:r>
            <a:r>
              <a:rPr b="1" lang="en-US" sz="2000">
                <a:solidFill>
                  <a:srgbClr val="000000"/>
                </a:solidFill>
                <a:latin typeface="Calibri"/>
                <a:ea typeface="SimSun"/>
              </a:rPr>
              <a:t>monitoring</a:t>
            </a:r>
            <a:r>
              <a:rPr lang="en-US" sz="2000">
                <a:solidFill>
                  <a:srgbClr val="000000"/>
                </a:solidFill>
                <a:latin typeface="Calibri"/>
                <a:ea typeface="SimSun"/>
              </a:rPr>
              <a:t> </a:t>
            </a:r>
            <a:r>
              <a:rPr b="1" lang="en-US" sz="2000">
                <a:solidFill>
                  <a:srgbClr val="000000"/>
                </a:solidFill>
                <a:latin typeface="Calibri"/>
                <a:ea typeface="SimSun"/>
              </a:rPr>
              <a:t>and</a:t>
            </a:r>
            <a:r>
              <a:rPr lang="en-US" sz="2000">
                <a:solidFill>
                  <a:srgbClr val="000000"/>
                </a:solidFill>
                <a:latin typeface="Calibri"/>
                <a:ea typeface="SimSun"/>
              </a:rPr>
              <a:t> </a:t>
            </a:r>
            <a:r>
              <a:rPr b="1" lang="en-US" sz="2000">
                <a:solidFill>
                  <a:srgbClr val="000000"/>
                </a:solidFill>
                <a:latin typeface="Calibri"/>
                <a:ea typeface="SimSun"/>
              </a:rPr>
              <a:t>lightweight production profiling </a:t>
            </a:r>
            <a:r>
              <a:rPr lang="en-US" sz="2000">
                <a:solidFill>
                  <a:srgbClr val="000000"/>
                </a:solidFill>
                <a:latin typeface="Calibri"/>
                <a:ea typeface="SimSun"/>
              </a:rPr>
              <a:t> </a:t>
            </a:r>
            <a:endParaRPr/>
          </a:p>
          <a:p>
            <a:endParaRPr/>
          </a:p>
          <a:p>
            <a:pPr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  <a:ea typeface="SimSun"/>
              </a:rPr>
              <a:t>  </a:t>
            </a:r>
            <a:r>
              <a:rPr lang="en-US" sz="2000">
                <a:solidFill>
                  <a:srgbClr val="000000"/>
                </a:solidFill>
                <a:latin typeface="Calibri"/>
                <a:ea typeface="SimSun"/>
              </a:rPr>
              <a:t>Define monitoring and alert on any code in your application – Legacy, COTS, POJO, JEE Framework</a:t>
            </a:r>
            <a:endParaRPr/>
          </a:p>
          <a:p>
            <a:endParaRPr/>
          </a:p>
          <a:p>
            <a:pPr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  <a:ea typeface="SimSun"/>
              </a:rPr>
              <a:t>  </a:t>
            </a:r>
            <a:r>
              <a:rPr lang="en-US" sz="2000">
                <a:solidFill>
                  <a:srgbClr val="000000"/>
                </a:solidFill>
                <a:latin typeface="Calibri"/>
                <a:ea typeface="SimSun"/>
              </a:rPr>
              <a:t>Respond to alerts by enabling diagnostic snapshots – </a:t>
            </a:r>
            <a:r>
              <a:rPr b="1" lang="en-US" sz="2000">
                <a:solidFill>
                  <a:srgbClr val="000000"/>
                </a:solidFill>
                <a:latin typeface="Calibri"/>
                <a:ea typeface="SimSun"/>
              </a:rPr>
              <a:t>diagnostic level traces of specific transactions.</a:t>
            </a:r>
            <a:endParaRPr/>
          </a:p>
          <a:p>
            <a:endParaRPr/>
          </a:p>
          <a:p>
            <a:pPr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  <a:ea typeface="SimSun"/>
              </a:rPr>
              <a:t>  </a:t>
            </a:r>
            <a:r>
              <a:rPr b="1" lang="en-US" sz="2000">
                <a:solidFill>
                  <a:srgbClr val="000000"/>
                </a:solidFill>
                <a:latin typeface="Calibri"/>
                <a:ea typeface="SimSun"/>
              </a:rPr>
              <a:t>Use JBoss ON as a single platform </a:t>
            </a:r>
            <a:r>
              <a:rPr lang="en-US" sz="2000">
                <a:solidFill>
                  <a:srgbClr val="000000"/>
                </a:solidFill>
                <a:latin typeface="Calibri"/>
                <a:ea typeface="SimSun"/>
              </a:rPr>
              <a:t>for all JBoss management, monitoring and diagnostics</a:t>
            </a:r>
            <a:endParaRPr/>
          </a:p>
        </p:txBody>
      </p:sp>
      <p:pic>
        <p:nvPicPr>
          <p:cNvPr descr="" id="126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304920" y="1371600"/>
            <a:ext cx="2925360" cy="4800240"/>
          </a:xfrm>
          <a:prstGeom prst="rect">
            <a:avLst/>
          </a:prstGeom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762120" y="1676520"/>
            <a:ext cx="7772040" cy="1361880"/>
          </a:xfrm>
          <a:prstGeom prst="rect">
            <a:avLst/>
          </a:prstGeom>
        </p:spPr>
        <p:txBody>
          <a:bodyPr bIns="46800" lIns="90000" rIns="90000" tIns="46800"/>
          <a:p>
            <a:pPr algn="ctr"/>
            <a:r>
              <a:rPr b="1" lang="en-US" sz="7200">
                <a:solidFill>
                  <a:srgbClr val="000000"/>
                </a:solidFill>
                <a:latin typeface="Calibri"/>
                <a:ea typeface="SimSun"/>
              </a:rPr>
              <a:t>Demo</a:t>
            </a:r>
            <a:endParaRPr/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2819520" y="1523880"/>
            <a:ext cx="5905080" cy="4219200"/>
          </a:xfrm>
          <a:prstGeom prst="rect">
            <a:avLst/>
          </a:prstGeom>
          <a:solidFill>
            <a:srgbClr val="d8d8d8"/>
          </a:solidFill>
          <a:ln w="9360">
            <a:solidFill>
              <a:srgbClr val="000000"/>
            </a:solidFill>
            <a:miter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2800">
                <a:solidFill>
                  <a:srgbClr val="000000"/>
                </a:solidFill>
                <a:latin typeface="Calibri"/>
              </a:rPr>
              <a:t>Amazon EC2 - VPC</a:t>
            </a:r>
            <a:endParaRPr/>
          </a:p>
        </p:txBody>
      </p:sp>
      <p:sp>
        <p:nvSpPr>
          <p:cNvPr id="129" name="CustomShape 2"/>
          <p:cNvSpPr/>
          <p:nvPr/>
        </p:nvSpPr>
        <p:spPr>
          <a:xfrm>
            <a:off x="3281040" y="2195280"/>
            <a:ext cx="1845000" cy="1342080"/>
          </a:xfrm>
          <a:prstGeom prst="rect">
            <a:avLst/>
          </a:prstGeom>
          <a:gradFill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/>
          </a:gradFill>
          <a:ln w="12600">
            <a:solidFill>
              <a:srgbClr val="c0504d"/>
            </a:solidFill>
            <a:miter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en-US" sz="2200">
                <a:solidFill>
                  <a:srgbClr val="000000"/>
                </a:solidFill>
                <a:latin typeface="Calibri"/>
              </a:rPr>
              <a:t>Tomcat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600">
                <a:solidFill>
                  <a:srgbClr val="000000"/>
                </a:solidFill>
                <a:latin typeface="Calibri"/>
              </a:rPr>
              <a:t>JSP / Struts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600">
                <a:solidFill>
                  <a:srgbClr val="000000"/>
                </a:solidFill>
                <a:latin typeface="Calibri"/>
              </a:rPr>
              <a:t>Remote EJB</a:t>
            </a:r>
            <a:endParaRPr/>
          </a:p>
        </p:txBody>
      </p:sp>
      <p:sp>
        <p:nvSpPr>
          <p:cNvPr id="130" name="CustomShape 3"/>
          <p:cNvSpPr/>
          <p:nvPr/>
        </p:nvSpPr>
        <p:spPr>
          <a:xfrm>
            <a:off x="5328360" y="2195280"/>
            <a:ext cx="1845000" cy="1342080"/>
          </a:xfrm>
          <a:prstGeom prst="rect">
            <a:avLst/>
          </a:prstGeom>
          <a:gradFill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/>
          </a:gradFill>
          <a:ln w="12600">
            <a:solidFill>
              <a:srgbClr val="c0504d"/>
            </a:solidFill>
            <a:miter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en-US" sz="2200">
                <a:solidFill>
                  <a:srgbClr val="000000"/>
                </a:solidFill>
                <a:latin typeface="Calibri"/>
              </a:rPr>
              <a:t>JBoss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600">
                <a:solidFill>
                  <a:srgbClr val="000000"/>
                </a:solidFill>
                <a:latin typeface="Calibri"/>
              </a:rPr>
              <a:t>EJB</a:t>
            </a:r>
            <a:endParaRPr/>
          </a:p>
        </p:txBody>
      </p:sp>
      <p:sp>
        <p:nvSpPr>
          <p:cNvPr id="131" name="CustomShape 4"/>
          <p:cNvSpPr/>
          <p:nvPr/>
        </p:nvSpPr>
        <p:spPr>
          <a:xfrm>
            <a:off x="7425000" y="2195280"/>
            <a:ext cx="1123560" cy="1342080"/>
          </a:xfrm>
          <a:prstGeom prst="can">
            <a:avLst>
              <a:gd fmla="val 5971" name="adj"/>
            </a:avLst>
          </a:prstGeom>
          <a:gradFill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/>
          </a:gradFill>
          <a:ln w="12600">
            <a:solidFill>
              <a:srgbClr val="c0504d"/>
            </a:solidFill>
            <a:round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en-US" sz="2200">
                <a:solidFill>
                  <a:srgbClr val="000000"/>
                </a:solidFill>
                <a:latin typeface="Calibri"/>
              </a:rPr>
              <a:t>MySQL</a:t>
            </a:r>
            <a:endParaRPr/>
          </a:p>
        </p:txBody>
      </p:sp>
      <p:sp>
        <p:nvSpPr>
          <p:cNvPr id="132" name="CustomShape 5"/>
          <p:cNvSpPr/>
          <p:nvPr/>
        </p:nvSpPr>
        <p:spPr>
          <a:xfrm>
            <a:off x="3281040" y="3537720"/>
            <a:ext cx="1845000" cy="402120"/>
          </a:xfrm>
          <a:prstGeom prst="rect">
            <a:avLst/>
          </a:prstGeom>
          <a:gradFill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/>
          </a:gradFill>
          <a:ln w="12600">
            <a:solidFill>
              <a:srgbClr val="f79646"/>
            </a:solidFill>
            <a:miter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000000"/>
                </a:solidFill>
                <a:latin typeface="Calibri"/>
              </a:rPr>
              <a:t>RTI</a:t>
            </a:r>
            <a:endParaRPr/>
          </a:p>
        </p:txBody>
      </p:sp>
      <p:sp>
        <p:nvSpPr>
          <p:cNvPr id="133" name="CustomShape 6"/>
          <p:cNvSpPr/>
          <p:nvPr/>
        </p:nvSpPr>
        <p:spPr>
          <a:xfrm>
            <a:off x="3281040" y="3940200"/>
            <a:ext cx="1845000" cy="460800"/>
          </a:xfrm>
          <a:prstGeom prst="rect">
            <a:avLst/>
          </a:prstGeom>
          <a:gradFill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/>
          </a:gradFill>
          <a:ln w="12600">
            <a:solidFill>
              <a:srgbClr val="f79646"/>
            </a:solidFill>
            <a:miter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000000"/>
                </a:solidFill>
                <a:latin typeface="Calibri"/>
              </a:rPr>
              <a:t>JON Agent</a:t>
            </a:r>
            <a:endParaRPr/>
          </a:p>
        </p:txBody>
      </p:sp>
      <p:sp>
        <p:nvSpPr>
          <p:cNvPr id="134" name="CustomShape 7"/>
          <p:cNvSpPr/>
          <p:nvPr/>
        </p:nvSpPr>
        <p:spPr>
          <a:xfrm>
            <a:off x="5328360" y="3537720"/>
            <a:ext cx="1845000" cy="402120"/>
          </a:xfrm>
          <a:prstGeom prst="rect">
            <a:avLst/>
          </a:prstGeom>
          <a:gradFill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/>
          </a:gradFill>
          <a:ln w="12600">
            <a:solidFill>
              <a:srgbClr val="f79646"/>
            </a:solidFill>
            <a:miter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000000"/>
                </a:solidFill>
                <a:latin typeface="Calibri"/>
              </a:rPr>
              <a:t>RTI</a:t>
            </a:r>
            <a:endParaRPr/>
          </a:p>
        </p:txBody>
      </p:sp>
      <p:sp>
        <p:nvSpPr>
          <p:cNvPr id="135" name="CustomShape 8"/>
          <p:cNvSpPr/>
          <p:nvPr/>
        </p:nvSpPr>
        <p:spPr>
          <a:xfrm>
            <a:off x="5328360" y="3940200"/>
            <a:ext cx="1845000" cy="460800"/>
          </a:xfrm>
          <a:prstGeom prst="rect">
            <a:avLst/>
          </a:prstGeom>
          <a:gradFill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/>
          </a:gradFill>
          <a:ln w="12600">
            <a:solidFill>
              <a:srgbClr val="f79646"/>
            </a:solidFill>
            <a:miter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000000"/>
                </a:solidFill>
                <a:latin typeface="Calibri"/>
              </a:rPr>
              <a:t>JON Agent</a:t>
            </a:r>
            <a:endParaRPr/>
          </a:p>
        </p:txBody>
      </p:sp>
      <p:sp>
        <p:nvSpPr>
          <p:cNvPr id="136" name="CustomShape 9"/>
          <p:cNvSpPr/>
          <p:nvPr/>
        </p:nvSpPr>
        <p:spPr>
          <a:xfrm>
            <a:off x="7315920" y="3940200"/>
            <a:ext cx="1350360" cy="452880"/>
          </a:xfrm>
          <a:prstGeom prst="rect">
            <a:avLst/>
          </a:prstGeom>
          <a:gradFill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/>
          </a:gradFill>
          <a:ln w="12600">
            <a:solidFill>
              <a:srgbClr val="f79646"/>
            </a:solidFill>
            <a:miter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000000"/>
                </a:solidFill>
                <a:latin typeface="Calibri"/>
              </a:rPr>
              <a:t>JON</a:t>
            </a:r>
            <a:endParaRPr/>
          </a:p>
        </p:txBody>
      </p:sp>
      <p:sp>
        <p:nvSpPr>
          <p:cNvPr id="137" name="CustomShape 10"/>
          <p:cNvSpPr/>
          <p:nvPr/>
        </p:nvSpPr>
        <p:spPr>
          <a:xfrm>
            <a:off x="4296240" y="4586040"/>
            <a:ext cx="2154960" cy="1014480"/>
          </a:xfrm>
          <a:prstGeom prst="rect">
            <a:avLst/>
          </a:prstGeom>
          <a:gradFill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/>
          </a:gradFill>
          <a:ln w="12600">
            <a:solidFill>
              <a:srgbClr val="c0504d"/>
            </a:solidFill>
            <a:miter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000000"/>
                </a:solidFill>
                <a:latin typeface="Calibri"/>
              </a:rPr>
              <a:t>JON Server</a:t>
            </a:r>
            <a:endParaRPr/>
          </a:p>
        </p:txBody>
      </p:sp>
      <p:sp>
        <p:nvSpPr>
          <p:cNvPr id="138" name="CustomShape 11"/>
          <p:cNvSpPr/>
          <p:nvPr/>
        </p:nvSpPr>
        <p:spPr>
          <a:xfrm>
            <a:off x="6544440" y="4569480"/>
            <a:ext cx="1265760" cy="1081800"/>
          </a:xfrm>
          <a:prstGeom prst="flowChartMagneticDisk">
            <a:avLst/>
          </a:prstGeom>
          <a:gradFill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/>
          </a:gradFill>
          <a:ln w="12600">
            <a:solidFill>
              <a:srgbClr val="c0504d"/>
            </a:solidFill>
            <a:round/>
          </a:ln>
        </p:spPr>
        <p:txBody>
          <a:bodyPr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PostgreSQL</a:t>
            </a:r>
            <a:endParaRPr/>
          </a:p>
        </p:txBody>
      </p:sp>
      <p:sp>
        <p:nvSpPr>
          <p:cNvPr id="139" name="CustomShape 12"/>
          <p:cNvSpPr/>
          <p:nvPr/>
        </p:nvSpPr>
        <p:spPr>
          <a:xfrm>
            <a:off x="228600" y="2954160"/>
            <a:ext cx="1844280" cy="663120"/>
          </a:xfrm>
          <a:prstGeom prst="rect">
            <a:avLst/>
          </a:prstGeom>
          <a:gradFill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/>
          </a:gradFill>
          <a:ln w="12600">
            <a:solidFill>
              <a:srgbClr val="c0504d"/>
            </a:solidFill>
            <a:miter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en-US" sz="2200">
                <a:solidFill>
                  <a:srgbClr val="000000"/>
                </a:solidFill>
                <a:latin typeface="Calibri"/>
                <a:ea typeface="SimSun"/>
              </a:rPr>
              <a:t>JMeter</a:t>
            </a:r>
            <a:endParaRPr/>
          </a:p>
        </p:txBody>
      </p:sp>
      <p:sp>
        <p:nvSpPr>
          <p:cNvPr id="140" name="CustomShape 13"/>
          <p:cNvSpPr/>
          <p:nvPr/>
        </p:nvSpPr>
        <p:spPr>
          <a:xfrm>
            <a:off x="380880" y="2971800"/>
            <a:ext cx="1844280" cy="855360"/>
          </a:xfrm>
          <a:prstGeom prst="rect">
            <a:avLst/>
          </a:prstGeom>
          <a:gradFill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/>
          </a:gradFill>
          <a:ln w="12600">
            <a:solidFill>
              <a:srgbClr val="c0504d"/>
            </a:solidFill>
            <a:miter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en-US" sz="2200">
                <a:solidFill>
                  <a:srgbClr val="000000"/>
                </a:solidFill>
                <a:latin typeface="Calibri"/>
                <a:ea typeface="SimSun"/>
              </a:rPr>
              <a:t>JMeter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600">
                <a:solidFill>
                  <a:srgbClr val="000000"/>
                </a:solidFill>
                <a:latin typeface="Calibri"/>
                <a:ea typeface="SimSun"/>
              </a:rPr>
              <a:t>(</a:t>
            </a:r>
            <a:r>
              <a:rPr b="1" lang="en-US" sz="1600">
                <a:solidFill>
                  <a:srgbClr val="000000"/>
                </a:solidFill>
                <a:latin typeface="Calibri"/>
                <a:ea typeface="SimSun"/>
              </a:rPr>
              <a:t>virtual users)</a:t>
            </a:r>
            <a:endParaRPr/>
          </a:p>
        </p:txBody>
      </p:sp>
      <p:sp>
        <p:nvSpPr>
          <p:cNvPr id="141" name="CustomShape 14"/>
          <p:cNvSpPr/>
          <p:nvPr/>
        </p:nvSpPr>
        <p:spPr>
          <a:xfrm>
            <a:off x="1371600" y="228600"/>
            <a:ext cx="6376680" cy="685440"/>
          </a:xfrm>
          <a:prstGeom prst="rect">
            <a:avLst/>
          </a:prstGeom>
        </p:spPr>
        <p:txBody>
          <a:bodyPr anchor="ctr" bIns="46800" lIns="90000" rIns="90000" tIns="46800"/>
          <a:p>
            <a:r>
              <a:rPr b="1" lang="en-US" sz="4400">
                <a:solidFill>
                  <a:srgbClr val="000000"/>
                </a:solidFill>
                <a:latin typeface="Calibri"/>
                <a:ea typeface="SimSun"/>
              </a:rPr>
              <a:t>Demo Environment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3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sp>
        <p:nvSpPr>
          <p:cNvPr id="44" name="CustomShape 1"/>
          <p:cNvSpPr/>
          <p:nvPr/>
        </p:nvSpPr>
        <p:spPr>
          <a:xfrm>
            <a:off x="533520" y="1295280"/>
            <a:ext cx="8229240" cy="4528800"/>
          </a:xfrm>
          <a:prstGeom prst="rect">
            <a:avLst/>
          </a:prstGeom>
        </p:spPr>
        <p:txBody>
          <a:bodyPr bIns="46800" lIns="90000" rIns="90000" tIns="46800"/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SimSun"/>
              </a:rPr>
              <a:t>OC Systems</a:t>
            </a:r>
            <a:endParaRPr/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SimSun"/>
              </a:rPr>
              <a:t>Quick Introduction to Performance Engineering</a:t>
            </a:r>
            <a:endParaRPr/>
          </a:p>
          <a:p>
            <a:pPr lvl="1">
              <a:lnSpc>
                <a:spcPct val="15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  <a:ea typeface="SimSun"/>
              </a:rPr>
              <a:t>What is it</a:t>
            </a:r>
            <a:endParaRPr/>
          </a:p>
          <a:p>
            <a:pPr lvl="1">
              <a:lnSpc>
                <a:spcPct val="15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  <a:ea typeface="SimSun"/>
              </a:rPr>
              <a:t>Why is it important</a:t>
            </a:r>
            <a:endParaRPr/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SimSun"/>
              </a:rPr>
              <a:t>RTI and JBoss Operations Network</a:t>
            </a:r>
            <a:endParaRPr/>
          </a:p>
          <a:p>
            <a:pPr lvl="1">
              <a:lnSpc>
                <a:spcPct val="15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  <a:ea typeface="SimSun"/>
              </a:rPr>
              <a:t>What is RTI </a:t>
            </a:r>
            <a:endParaRPr/>
          </a:p>
          <a:p>
            <a:pPr lvl="1">
              <a:lnSpc>
                <a:spcPct val="15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  <a:ea typeface="SimSun"/>
              </a:rPr>
              <a:t>How Does RTI Extend JBoss Operations Network</a:t>
            </a:r>
            <a:endParaRPr/>
          </a:p>
          <a:p>
            <a:pPr lvl="1">
              <a:lnSpc>
                <a:spcPct val="15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  <a:ea typeface="SimSun"/>
              </a:rPr>
              <a:t>Architecture</a:t>
            </a:r>
            <a:endParaRPr/>
          </a:p>
          <a:p>
            <a:pPr lvl="1">
              <a:lnSpc>
                <a:spcPct val="15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  <a:ea typeface="SimSun"/>
              </a:rPr>
              <a:t>Performance Eng Across the Lifecycle</a:t>
            </a:r>
            <a:endParaRPr/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SimSun"/>
              </a:rPr>
              <a:t>Demo</a:t>
            </a:r>
            <a:endParaRPr/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SimSun"/>
              </a:rPr>
              <a:t>Wrap-up</a:t>
            </a:r>
            <a:endParaRPr/>
          </a:p>
          <a:p>
            <a:pPr>
              <a:lnSpc>
                <a:spcPct val="150000"/>
              </a:lnSpc>
            </a:pPr>
            <a:endParaRPr/>
          </a:p>
        </p:txBody>
      </p:sp>
      <p:sp>
        <p:nvSpPr>
          <p:cNvPr id="45" name="CustomShape 2"/>
          <p:cNvSpPr/>
          <p:nvPr/>
        </p:nvSpPr>
        <p:spPr>
          <a:xfrm>
            <a:off x="1295280" y="152280"/>
            <a:ext cx="7314840" cy="761760"/>
          </a:xfrm>
          <a:prstGeom prst="rect">
            <a:avLst/>
          </a:prstGeom>
        </p:spPr>
        <p:txBody>
          <a:bodyPr anchor="ctr" bIns="46800" lIns="90000" rIns="90000" tIns="46800"/>
          <a:p>
            <a:r>
              <a:rPr b="1" lang="en-US" sz="4400">
                <a:solidFill>
                  <a:srgbClr val="000000"/>
                </a:solidFill>
                <a:latin typeface="Calibri"/>
                <a:ea typeface="SimSun"/>
              </a:rPr>
              <a:t>Agenda</a:t>
            </a:r>
            <a:endParaRPr/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762120" y="1676520"/>
            <a:ext cx="7772040" cy="1361880"/>
          </a:xfrm>
          <a:prstGeom prst="rect">
            <a:avLst/>
          </a:prstGeom>
        </p:spPr>
        <p:txBody>
          <a:bodyPr bIns="46800" lIns="90000" rIns="90000" tIns="46800"/>
          <a:p>
            <a:pPr algn="ctr"/>
            <a:r>
              <a:rPr b="1" lang="en-US" sz="7200">
                <a:solidFill>
                  <a:srgbClr val="000000"/>
                </a:solidFill>
                <a:latin typeface="Calibri"/>
                <a:ea typeface="SimSun"/>
              </a:rPr>
              <a:t>Wrap-up</a:t>
            </a:r>
            <a:endParaRPr/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43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sp>
        <p:nvSpPr>
          <p:cNvPr id="144" name="CustomShape 1"/>
          <p:cNvSpPr/>
          <p:nvPr/>
        </p:nvSpPr>
        <p:spPr>
          <a:xfrm>
            <a:off x="1295280" y="152280"/>
            <a:ext cx="7391160" cy="914040"/>
          </a:xfrm>
          <a:prstGeom prst="rect">
            <a:avLst/>
          </a:prstGeom>
        </p:spPr>
        <p:txBody>
          <a:bodyPr anchor="ctr" bIns="46800" lIns="90000" rIns="90000" tIns="46800"/>
          <a:p>
            <a:r>
              <a:rPr b="1" lang="en-US" sz="4400">
                <a:solidFill>
                  <a:srgbClr val="000000"/>
                </a:solidFill>
                <a:latin typeface="Calibri"/>
                <a:ea typeface="SimSun"/>
              </a:rPr>
              <a:t>Supported Components</a:t>
            </a:r>
            <a:endParaRPr/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45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sp>
        <p:nvSpPr>
          <p:cNvPr id="146" name="CustomShape 1"/>
          <p:cNvSpPr/>
          <p:nvPr/>
        </p:nvSpPr>
        <p:spPr>
          <a:xfrm>
            <a:off x="1371600" y="228600"/>
            <a:ext cx="6376680" cy="685440"/>
          </a:xfrm>
          <a:prstGeom prst="rect">
            <a:avLst/>
          </a:prstGeom>
        </p:spPr>
        <p:txBody>
          <a:bodyPr anchor="ctr" bIns="46800" lIns="90000" rIns="90000" tIns="46800"/>
          <a:p>
            <a:r>
              <a:rPr b="1" lang="en-US" sz="4400">
                <a:solidFill>
                  <a:srgbClr val="000000"/>
                </a:solidFill>
                <a:latin typeface="Calibri"/>
                <a:ea typeface="SimSun"/>
              </a:rPr>
              <a:t>RTI Contact Information</a:t>
            </a:r>
            <a:endParaRPr/>
          </a:p>
        </p:txBody>
      </p:sp>
      <p:sp>
        <p:nvSpPr>
          <p:cNvPr id="147" name="CustomShape 2"/>
          <p:cNvSpPr/>
          <p:nvPr/>
        </p:nvSpPr>
        <p:spPr>
          <a:xfrm>
            <a:off x="457200" y="1447920"/>
            <a:ext cx="8000640" cy="4999320"/>
          </a:xfrm>
          <a:prstGeom prst="rect">
            <a:avLst/>
          </a:prstGeom>
        </p:spPr>
        <p:txBody>
          <a:bodyPr bIns="46800" lIns="90000" rIns="90000" tIns="46800"/>
          <a:p>
            <a:endParaRPr/>
          </a:p>
          <a:p>
            <a:r>
              <a:rPr lang="en-US" sz="2000">
                <a:solidFill>
                  <a:srgbClr val="000000"/>
                </a:solidFill>
                <a:latin typeface="Verdana"/>
                <a:ea typeface="SimSun"/>
              </a:rPr>
              <a:t>Product Information: </a:t>
            </a:r>
            <a:r>
              <a:rPr lang="en-US" sz="2000">
                <a:solidFill>
                  <a:srgbClr val="000000"/>
                </a:solidFill>
                <a:latin typeface="Verdana"/>
                <a:ea typeface="SimSun"/>
                <a:hlinkClick r:id="rId2"/>
              </a:rPr>
              <a:t>www.rtiperformance.com</a:t>
            </a:r>
            <a:endParaRPr/>
          </a:p>
          <a:p>
            <a:endParaRPr/>
          </a:p>
          <a:p>
            <a:r>
              <a:rPr lang="en-US" sz="2000">
                <a:solidFill>
                  <a:srgbClr val="000000"/>
                </a:solidFill>
                <a:latin typeface="Verdana"/>
                <a:ea typeface="Verdana"/>
              </a:rPr>
              <a:t>Full featured and supported 31-day evaluation: </a:t>
            </a:r>
            <a:r>
              <a:rPr lang="en-US" sz="2000">
                <a:solidFill>
                  <a:srgbClr val="ffffff"/>
                </a:solidFill>
                <a:latin typeface="Verdana"/>
                <a:ea typeface="Verdana"/>
                <a:hlinkClick r:id="rId3"/>
              </a:rPr>
              <a:t>http://www.rtiperformance.com/download</a:t>
            </a:r>
            <a:endParaRPr/>
          </a:p>
          <a:p>
            <a:endParaRPr/>
          </a:p>
          <a:p>
            <a:r>
              <a:rPr lang="en-US" sz="2000">
                <a:solidFill>
                  <a:srgbClr val="000000"/>
                </a:solidFill>
                <a:latin typeface="Verdana"/>
                <a:ea typeface="SimSun"/>
              </a:rPr>
              <a:t>Questions: </a:t>
            </a:r>
            <a:r>
              <a:rPr lang="en-US" sz="2000">
                <a:solidFill>
                  <a:srgbClr val="000000"/>
                </a:solidFill>
                <a:latin typeface="Verdana"/>
                <a:ea typeface="SimSun"/>
                <a:hlinkClick r:id="rId4"/>
              </a:rPr>
              <a:t>rti@ocsystems.com</a:t>
            </a:r>
            <a:endParaRPr/>
          </a:p>
          <a:p>
            <a:endParaRPr/>
          </a:p>
          <a:p>
            <a:endParaRPr/>
          </a:p>
          <a:p>
            <a:r>
              <a:rPr lang="en-US" sz="2000">
                <a:solidFill>
                  <a:srgbClr val="000000"/>
                </a:solidFill>
                <a:latin typeface="Verdana"/>
                <a:ea typeface="SimSun"/>
              </a:rPr>
              <a:t>Steve Sturtevant</a:t>
            </a:r>
            <a:endParaRPr/>
          </a:p>
          <a:p>
            <a:r>
              <a:rPr lang="en-US" sz="2000">
                <a:solidFill>
                  <a:srgbClr val="000000"/>
                </a:solidFill>
                <a:latin typeface="Verdana"/>
                <a:ea typeface="SimSun"/>
              </a:rPr>
              <a:t>Product Manager, OC Systems’ RTI</a:t>
            </a:r>
            <a:endParaRPr/>
          </a:p>
          <a:p>
            <a:r>
              <a:rPr lang="en-US" sz="2000">
                <a:solidFill>
                  <a:srgbClr val="000000"/>
                </a:solidFill>
                <a:latin typeface="Verdana"/>
                <a:ea typeface="SimSun"/>
                <a:hlinkClick r:id="rId5"/>
              </a:rPr>
              <a:t>sms@ocsystems.com</a:t>
            </a:r>
            <a:endParaRPr/>
          </a:p>
          <a:p>
            <a:r>
              <a:rPr lang="en-US" sz="2000">
                <a:solidFill>
                  <a:srgbClr val="000000"/>
                </a:solidFill>
                <a:latin typeface="Verdana"/>
                <a:ea typeface="SimSun"/>
              </a:rPr>
              <a:t>703-359-8160</a:t>
            </a:r>
            <a:endParaRPr/>
          </a:p>
          <a:p>
            <a:endParaRPr/>
          </a:p>
          <a:p>
            <a:endParaRPr/>
          </a:p>
          <a:p>
            <a:r>
              <a:rPr lang="en-US" sz="2000">
                <a:solidFill>
                  <a:srgbClr val="000000"/>
                </a:solidFill>
                <a:latin typeface="Verdana"/>
                <a:ea typeface="SimSun"/>
              </a:rPr>
              <a:t>	</a:t>
            </a:r>
            <a:r>
              <a:rPr lang="en-US" sz="2000">
                <a:solidFill>
                  <a:srgbClr val="000000"/>
                </a:solidFill>
                <a:latin typeface="Verdana"/>
                <a:ea typeface="SimSun"/>
              </a:rPr>
              <a:t>	</a:t>
            </a:r>
            <a:endParaRPr/>
          </a:p>
        </p:txBody>
      </p:sp>
      <p:pic>
        <p:nvPicPr>
          <p:cNvPr descr="" id="148" name="Picture 2"/>
          <p:cNvPicPr/>
          <p:nvPr/>
        </p:nvPicPr>
        <p:blipFill>
          <a:blip r:embed="rId6"/>
          <a:stretch>
            <a:fillRect/>
          </a:stretch>
        </p:blipFill>
        <p:spPr>
          <a:xfrm>
            <a:off x="6477120" y="4800600"/>
            <a:ext cx="2350800" cy="1114560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6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sp>
        <p:nvSpPr>
          <p:cNvPr id="47" name="CustomShape 1"/>
          <p:cNvSpPr/>
          <p:nvPr/>
        </p:nvSpPr>
        <p:spPr>
          <a:xfrm>
            <a:off x="2438280" y="1371600"/>
            <a:ext cx="3580920" cy="1202760"/>
          </a:xfrm>
          <a:prstGeom prst="rect">
            <a:avLst/>
          </a:prstGeom>
        </p:spPr>
        <p:txBody>
          <a:bodyPr bIns="46800" lIns="90000" rIns="90000" tIns="46800"/>
          <a:p>
            <a:pPr>
              <a:buFont typeface="Verdana"/>
              <a:buChar char="•"/>
            </a:pPr>
            <a:r>
              <a:rPr lang="en-US">
                <a:solidFill>
                  <a:srgbClr val="000000"/>
                </a:solidFill>
                <a:latin typeface="Verdana"/>
                <a:ea typeface="SimSun"/>
              </a:rPr>
              <a:t> </a:t>
            </a:r>
            <a:r>
              <a:rPr lang="en-US">
                <a:solidFill>
                  <a:srgbClr val="000000"/>
                </a:solidFill>
                <a:latin typeface="Verdana"/>
                <a:ea typeface="SimSun"/>
              </a:rPr>
              <a:t>Fairfax, VA </a:t>
            </a:r>
            <a:endParaRPr/>
          </a:p>
          <a:p>
            <a:pPr>
              <a:buFont typeface="Verdana"/>
              <a:buChar char="•"/>
            </a:pPr>
            <a:r>
              <a:rPr lang="en-US">
                <a:solidFill>
                  <a:srgbClr val="000000"/>
                </a:solidFill>
                <a:latin typeface="Verdana"/>
                <a:ea typeface="SimSun"/>
              </a:rPr>
              <a:t> </a:t>
            </a:r>
            <a:r>
              <a:rPr lang="en-US">
                <a:solidFill>
                  <a:srgbClr val="000000"/>
                </a:solidFill>
                <a:latin typeface="Verdana"/>
                <a:ea typeface="SimSun"/>
              </a:rPr>
              <a:t>Founded 1983</a:t>
            </a:r>
            <a:endParaRPr/>
          </a:p>
          <a:p>
            <a:pPr>
              <a:buFont typeface="Verdana"/>
              <a:buChar char="•"/>
            </a:pPr>
            <a:r>
              <a:rPr lang="en-US">
                <a:solidFill>
                  <a:srgbClr val="000000"/>
                </a:solidFill>
                <a:latin typeface="Verdana"/>
                <a:ea typeface="SimSun"/>
              </a:rPr>
              <a:t> </a:t>
            </a:r>
            <a:r>
              <a:rPr lang="en-US">
                <a:solidFill>
                  <a:srgbClr val="000000"/>
                </a:solidFill>
                <a:latin typeface="Verdana"/>
                <a:ea typeface="SimSun"/>
              </a:rPr>
              <a:t>Employee-owned</a:t>
            </a:r>
            <a:endParaRPr/>
          </a:p>
        </p:txBody>
      </p:sp>
      <p:sp>
        <p:nvSpPr>
          <p:cNvPr id="48" name="CustomShape 2"/>
          <p:cNvSpPr/>
          <p:nvPr/>
        </p:nvSpPr>
        <p:spPr>
          <a:xfrm>
            <a:off x="1219320" y="228600"/>
            <a:ext cx="7772040" cy="1361880"/>
          </a:xfrm>
          <a:prstGeom prst="rect">
            <a:avLst/>
          </a:prstGeom>
        </p:spPr>
        <p:txBody>
          <a:bodyPr bIns="46800" lIns="90000" rIns="90000" tIns="46800"/>
          <a:p>
            <a:r>
              <a:rPr b="1" lang="en-US" sz="4000">
                <a:solidFill>
                  <a:srgbClr val="000000"/>
                </a:solidFill>
                <a:latin typeface="Calibri"/>
                <a:ea typeface="SimSun"/>
              </a:rPr>
              <a:t>About OC Systems</a:t>
            </a:r>
            <a:endParaRPr/>
          </a:p>
        </p:txBody>
      </p:sp>
      <p:sp>
        <p:nvSpPr>
          <p:cNvPr id="49" name="CustomShape 3"/>
          <p:cNvSpPr/>
          <p:nvPr/>
        </p:nvSpPr>
        <p:spPr>
          <a:xfrm>
            <a:off x="457200" y="2709720"/>
            <a:ext cx="4039920" cy="639360"/>
          </a:xfrm>
          <a:prstGeom prst="rect">
            <a:avLst/>
          </a:prstGeom>
        </p:spPr>
        <p:txBody>
          <a:bodyPr anchor="b" bIns="46800" lIns="90000" rIns="90000" tIns="46800"/>
          <a:p>
            <a:r>
              <a:rPr b="1" lang="en-US" sz="2400">
                <a:solidFill>
                  <a:srgbClr val="000000"/>
                </a:solidFill>
                <a:latin typeface="Calibri"/>
                <a:ea typeface="SimSun"/>
              </a:rPr>
              <a:t>Software Tools</a:t>
            </a:r>
            <a:endParaRPr/>
          </a:p>
        </p:txBody>
      </p:sp>
      <p:sp>
        <p:nvSpPr>
          <p:cNvPr id="50" name="CustomShape 4"/>
          <p:cNvSpPr/>
          <p:nvPr/>
        </p:nvSpPr>
        <p:spPr>
          <a:xfrm>
            <a:off x="4267080" y="2698920"/>
            <a:ext cx="4041360" cy="639360"/>
          </a:xfrm>
          <a:prstGeom prst="rect">
            <a:avLst/>
          </a:prstGeom>
        </p:spPr>
        <p:txBody>
          <a:bodyPr anchor="b" bIns="46800" lIns="90000" rIns="90000" tIns="46800"/>
          <a:p>
            <a:r>
              <a:rPr b="1" lang="en-US" sz="2400">
                <a:solidFill>
                  <a:srgbClr val="000000"/>
                </a:solidFill>
                <a:latin typeface="Calibri"/>
                <a:ea typeface="SimSun"/>
              </a:rPr>
              <a:t>Services</a:t>
            </a:r>
            <a:endParaRPr/>
          </a:p>
        </p:txBody>
      </p:sp>
      <p:sp>
        <p:nvSpPr>
          <p:cNvPr id="51" name="CustomShape 5"/>
          <p:cNvSpPr/>
          <p:nvPr/>
        </p:nvSpPr>
        <p:spPr>
          <a:xfrm>
            <a:off x="4267080" y="3370320"/>
            <a:ext cx="4419360" cy="2801520"/>
          </a:xfrm>
          <a:prstGeom prst="rect">
            <a:avLst/>
          </a:prstGeom>
        </p:spPr>
        <p:txBody>
          <a:bodyPr bIns="46800" lIns="90000" rIns="90000" tIns="46800"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SimSun"/>
              </a:rPr>
              <a:t>Performance Engineering</a:t>
            </a:r>
            <a:endParaRPr/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SimSun"/>
              </a:rPr>
              <a:t>Performance Testing</a:t>
            </a:r>
            <a:endParaRPr/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SimSun"/>
              </a:rPr>
              <a:t>Test Automation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SimSun"/>
              </a:rPr>
              <a:t>Software Audits – Memory, Tuning, Diagnostics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pic>
        <p:nvPicPr>
          <p:cNvPr descr="" id="52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838080" y="4114800"/>
            <a:ext cx="1887120" cy="520200"/>
          </a:xfrm>
          <a:prstGeom prst="rect">
            <a:avLst/>
          </a:prstGeom>
        </p:spPr>
      </p:pic>
      <p:sp>
        <p:nvSpPr>
          <p:cNvPr id="53" name="CustomShape 6"/>
          <p:cNvSpPr/>
          <p:nvPr/>
        </p:nvSpPr>
        <p:spPr>
          <a:xfrm>
            <a:off x="838080" y="4114800"/>
            <a:ext cx="1887120" cy="520200"/>
          </a:xfrm>
          <a:prstGeom prst="rect">
            <a:avLst/>
          </a:prstGeom>
        </p:spPr>
      </p:sp>
      <p:pic>
        <p:nvPicPr>
          <p:cNvPr descr="" id="54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914400" y="4876920"/>
            <a:ext cx="2209320" cy="563040"/>
          </a:xfrm>
          <a:prstGeom prst="rect">
            <a:avLst/>
          </a:prstGeom>
        </p:spPr>
      </p:pic>
      <p:sp>
        <p:nvSpPr>
          <p:cNvPr id="55" name="CustomShape 7"/>
          <p:cNvSpPr/>
          <p:nvPr/>
        </p:nvSpPr>
        <p:spPr>
          <a:xfrm>
            <a:off x="914400" y="3352680"/>
            <a:ext cx="2895120" cy="609120"/>
          </a:xfrm>
          <a:prstGeom prst="rect">
            <a:avLst/>
          </a:prstGeom>
        </p:spPr>
        <p:txBody>
          <a:bodyPr anchor="ctr" bIns="46800" lIns="90000" rIns="90000" tIns="46800"/>
          <a:p>
            <a:pPr>
              <a:lnSpc>
                <a:spcPct val="80000"/>
              </a:lnSpc>
            </a:pPr>
            <a:r>
              <a:rPr b="1" lang="en-US" sz="4100">
                <a:solidFill>
                  <a:srgbClr val="604a7b"/>
                </a:solidFill>
                <a:latin typeface="Narkisim"/>
                <a:ea typeface="SimSun"/>
              </a:rPr>
              <a:t>PowerAda</a:t>
            </a:r>
            <a:endParaRPr/>
          </a:p>
        </p:txBody>
      </p:sp>
      <p:pic>
        <p:nvPicPr>
          <p:cNvPr descr="" id="56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838080" y="5638680"/>
            <a:ext cx="1285200" cy="609120"/>
          </a:xfrm>
          <a:prstGeom prst="rect">
            <a:avLst/>
          </a:prstGeom>
        </p:spPr>
      </p:pic>
      <p:pic>
        <p:nvPicPr>
          <p:cNvPr descr="" id="57" name="Picture 2"/>
          <p:cNvPicPr/>
          <p:nvPr/>
        </p:nvPicPr>
        <p:blipFill>
          <a:blip r:embed="rId5"/>
          <a:stretch>
            <a:fillRect/>
          </a:stretch>
        </p:blipFill>
        <p:spPr>
          <a:xfrm>
            <a:off x="990720" y="1371600"/>
            <a:ext cx="1097280" cy="1142640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58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sp>
        <p:nvSpPr>
          <p:cNvPr id="59" name="CustomShape 1"/>
          <p:cNvSpPr/>
          <p:nvPr/>
        </p:nvSpPr>
        <p:spPr>
          <a:xfrm>
            <a:off x="1219320" y="152280"/>
            <a:ext cx="6476760" cy="837720"/>
          </a:xfrm>
          <a:prstGeom prst="rect">
            <a:avLst/>
          </a:prstGeom>
        </p:spPr>
        <p:txBody>
          <a:bodyPr anchor="ctr" bIns="46800" lIns="90000" rIns="90000" tIns="46800"/>
          <a:p>
            <a:r>
              <a:rPr b="1" lang="en-US" sz="4400">
                <a:solidFill>
                  <a:srgbClr val="000000"/>
                </a:solidFill>
                <a:latin typeface="Calibri"/>
                <a:ea typeface="SimSun"/>
              </a:rPr>
              <a:t>Clients</a:t>
            </a:r>
            <a:endParaRPr/>
          </a:p>
        </p:txBody>
      </p:sp>
      <p:pic>
        <p:nvPicPr>
          <p:cNvPr descr="" id="60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971800" y="5486400"/>
            <a:ext cx="1715760" cy="649080"/>
          </a:xfrm>
          <a:prstGeom prst="rect">
            <a:avLst/>
          </a:prstGeom>
        </p:spPr>
      </p:pic>
      <p:pic>
        <p:nvPicPr>
          <p:cNvPr descr="" id="61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257040" y="2760840"/>
            <a:ext cx="1828440" cy="493200"/>
          </a:xfrm>
          <a:prstGeom prst="rect">
            <a:avLst/>
          </a:prstGeom>
        </p:spPr>
      </p:pic>
      <p:pic>
        <p:nvPicPr>
          <p:cNvPr descr="" id="62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6248520" y="4114800"/>
            <a:ext cx="2285640" cy="539280"/>
          </a:xfrm>
          <a:prstGeom prst="rect">
            <a:avLst/>
          </a:prstGeom>
        </p:spPr>
      </p:pic>
      <p:pic>
        <p:nvPicPr>
          <p:cNvPr descr="" id="63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2895480" y="1523880"/>
            <a:ext cx="3276360" cy="568080"/>
          </a:xfrm>
          <a:prstGeom prst="rect">
            <a:avLst/>
          </a:prstGeom>
        </p:spPr>
      </p:pic>
      <p:pic>
        <p:nvPicPr>
          <p:cNvPr descr="" id="64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7315200" y="5410080"/>
            <a:ext cx="1342800" cy="610920"/>
          </a:xfrm>
          <a:prstGeom prst="rect">
            <a:avLst/>
          </a:prstGeom>
        </p:spPr>
      </p:pic>
      <p:pic>
        <p:nvPicPr>
          <p:cNvPr descr="" id="65" name="Picture 8"/>
          <p:cNvPicPr/>
          <p:nvPr/>
        </p:nvPicPr>
        <p:blipFill>
          <a:blip r:embed="rId7"/>
          <a:stretch>
            <a:fillRect/>
          </a:stretch>
        </p:blipFill>
        <p:spPr>
          <a:xfrm>
            <a:off x="638280" y="3638520"/>
            <a:ext cx="1523520" cy="645840"/>
          </a:xfrm>
          <a:prstGeom prst="rect">
            <a:avLst/>
          </a:prstGeom>
        </p:spPr>
      </p:pic>
      <p:pic>
        <p:nvPicPr>
          <p:cNvPr descr="" id="66" name="Picture 9"/>
          <p:cNvPicPr/>
          <p:nvPr/>
        </p:nvPicPr>
        <p:blipFill>
          <a:blip r:embed="rId8"/>
          <a:stretch>
            <a:fillRect/>
          </a:stretch>
        </p:blipFill>
        <p:spPr>
          <a:xfrm>
            <a:off x="3124080" y="2438280"/>
            <a:ext cx="877680" cy="1033200"/>
          </a:xfrm>
          <a:prstGeom prst="rect">
            <a:avLst/>
          </a:prstGeom>
        </p:spPr>
      </p:pic>
      <p:pic>
        <p:nvPicPr>
          <p:cNvPr descr="" id="67" name="Picture 10"/>
          <p:cNvPicPr/>
          <p:nvPr/>
        </p:nvPicPr>
        <p:blipFill>
          <a:blip r:embed="rId9"/>
          <a:stretch>
            <a:fillRect/>
          </a:stretch>
        </p:blipFill>
        <p:spPr>
          <a:xfrm>
            <a:off x="5638680" y="5410080"/>
            <a:ext cx="790200" cy="1018800"/>
          </a:xfrm>
          <a:prstGeom prst="rect">
            <a:avLst/>
          </a:prstGeom>
        </p:spPr>
      </p:pic>
      <p:pic>
        <p:nvPicPr>
          <p:cNvPr descr="" id="68" name="Picture 11"/>
          <p:cNvPicPr/>
          <p:nvPr/>
        </p:nvPicPr>
        <p:blipFill>
          <a:blip r:embed="rId10"/>
          <a:stretch>
            <a:fillRect/>
          </a:stretch>
        </p:blipFill>
        <p:spPr>
          <a:xfrm>
            <a:off x="1905120" y="5181480"/>
            <a:ext cx="523440" cy="666360"/>
          </a:xfrm>
          <a:prstGeom prst="rect">
            <a:avLst/>
          </a:prstGeom>
        </p:spPr>
      </p:pic>
      <p:pic>
        <p:nvPicPr>
          <p:cNvPr descr="" id="69" name="Picture 12"/>
          <p:cNvPicPr/>
          <p:nvPr/>
        </p:nvPicPr>
        <p:blipFill>
          <a:blip r:embed="rId11"/>
          <a:stretch>
            <a:fillRect/>
          </a:stretch>
        </p:blipFill>
        <p:spPr>
          <a:xfrm>
            <a:off x="5257800" y="2666880"/>
            <a:ext cx="1409400" cy="599760"/>
          </a:xfrm>
          <a:prstGeom prst="rect">
            <a:avLst/>
          </a:prstGeom>
        </p:spPr>
      </p:pic>
      <p:pic>
        <p:nvPicPr>
          <p:cNvPr descr="" id="70" name="Picture 13"/>
          <p:cNvPicPr/>
          <p:nvPr/>
        </p:nvPicPr>
        <p:blipFill>
          <a:blip r:embed="rId12"/>
          <a:stretch>
            <a:fillRect/>
          </a:stretch>
        </p:blipFill>
        <p:spPr>
          <a:xfrm>
            <a:off x="228600" y="4876920"/>
            <a:ext cx="1142640" cy="603000"/>
          </a:xfrm>
          <a:prstGeom prst="rect">
            <a:avLst/>
          </a:prstGeom>
        </p:spPr>
      </p:pic>
      <p:pic>
        <p:nvPicPr>
          <p:cNvPr descr="" id="71" name="Picture 14"/>
          <p:cNvPicPr/>
          <p:nvPr/>
        </p:nvPicPr>
        <p:blipFill>
          <a:blip r:embed="rId13"/>
          <a:stretch>
            <a:fillRect/>
          </a:stretch>
        </p:blipFill>
        <p:spPr>
          <a:xfrm>
            <a:off x="5127480" y="3740040"/>
            <a:ext cx="561600" cy="456840"/>
          </a:xfrm>
          <a:prstGeom prst="rect">
            <a:avLst/>
          </a:prstGeom>
        </p:spPr>
      </p:pic>
      <p:pic>
        <p:nvPicPr>
          <p:cNvPr descr="" id="72" name="Picture 15"/>
          <p:cNvPicPr/>
          <p:nvPr/>
        </p:nvPicPr>
        <p:blipFill>
          <a:blip r:embed="rId14"/>
          <a:stretch>
            <a:fillRect/>
          </a:stretch>
        </p:blipFill>
        <p:spPr>
          <a:xfrm>
            <a:off x="7238880" y="2590920"/>
            <a:ext cx="1409400" cy="609120"/>
          </a:xfrm>
          <a:prstGeom prst="rect">
            <a:avLst/>
          </a:prstGeom>
        </p:spPr>
      </p:pic>
      <p:pic>
        <p:nvPicPr>
          <p:cNvPr descr="" id="73" name="Picture 16"/>
          <p:cNvPicPr/>
          <p:nvPr/>
        </p:nvPicPr>
        <p:blipFill>
          <a:blip r:embed="rId15"/>
          <a:stretch>
            <a:fillRect/>
          </a:stretch>
        </p:blipFill>
        <p:spPr>
          <a:xfrm>
            <a:off x="3200400" y="3886200"/>
            <a:ext cx="694800" cy="342720"/>
          </a:xfrm>
          <a:prstGeom prst="rect">
            <a:avLst/>
          </a:prstGeom>
        </p:spPr>
      </p:pic>
      <p:pic>
        <p:nvPicPr>
          <p:cNvPr descr="" id="74" name="Picture 17"/>
          <p:cNvPicPr/>
          <p:nvPr/>
        </p:nvPicPr>
        <p:blipFill>
          <a:blip r:embed="rId16"/>
          <a:stretch>
            <a:fillRect/>
          </a:stretch>
        </p:blipFill>
        <p:spPr>
          <a:xfrm>
            <a:off x="7543800" y="1600200"/>
            <a:ext cx="799920" cy="323640"/>
          </a:xfrm>
          <a:prstGeom prst="rect">
            <a:avLst/>
          </a:prstGeom>
        </p:spPr>
      </p:pic>
      <p:pic>
        <p:nvPicPr>
          <p:cNvPr descr="" id="75" name="Picture 18"/>
          <p:cNvPicPr/>
          <p:nvPr/>
        </p:nvPicPr>
        <p:blipFill>
          <a:blip r:embed="rId17"/>
          <a:stretch>
            <a:fillRect/>
          </a:stretch>
        </p:blipFill>
        <p:spPr>
          <a:xfrm>
            <a:off x="838080" y="1371600"/>
            <a:ext cx="856800" cy="875880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990720" y="1447920"/>
            <a:ext cx="7772040" cy="1361880"/>
          </a:xfrm>
          <a:prstGeom prst="rect">
            <a:avLst/>
          </a:prstGeom>
        </p:spPr>
        <p:txBody>
          <a:bodyPr bIns="46800" lIns="90000" rIns="90000" tIns="46800"/>
          <a:p>
            <a:pPr algn="ctr"/>
            <a:r>
              <a:rPr b="1" lang="en-US" sz="7200">
                <a:solidFill>
                  <a:srgbClr val="000000"/>
                </a:solidFill>
                <a:latin typeface="Calibri"/>
                <a:ea typeface="SimSun"/>
              </a:rPr>
              <a:t>A Quick Intro to Performance Engineering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7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sp>
        <p:nvSpPr>
          <p:cNvPr id="78" name="CustomShape 1"/>
          <p:cNvSpPr/>
          <p:nvPr/>
        </p:nvSpPr>
        <p:spPr>
          <a:xfrm>
            <a:off x="304920" y="1295280"/>
            <a:ext cx="8152920" cy="4723920"/>
          </a:xfrm>
          <a:prstGeom prst="rect">
            <a:avLst/>
          </a:prstGeom>
        </p:spPr>
        <p:txBody>
          <a:bodyPr bIns="46800" lIns="90000" rIns="90000" tIns="46800"/>
          <a:p>
            <a:r>
              <a:rPr b="1" i="1" lang="en-US">
                <a:solidFill>
                  <a:srgbClr val="000000"/>
                </a:solidFill>
                <a:latin typeface="Calibri"/>
                <a:ea typeface="SimSun"/>
              </a:rPr>
              <a:t>“</a:t>
            </a:r>
            <a:r>
              <a:rPr b="1" i="1" lang="en-US">
                <a:solidFill>
                  <a:srgbClr val="000000"/>
                </a:solidFill>
                <a:latin typeface="Calibri"/>
                <a:ea typeface="SimSun"/>
              </a:rPr>
              <a:t>Performance engineering</a:t>
            </a:r>
            <a:r>
              <a:rPr i="1" lang="en-US">
                <a:solidFill>
                  <a:srgbClr val="000000"/>
                </a:solidFill>
                <a:latin typeface="Calibri"/>
                <a:ea typeface="SimSun"/>
              </a:rPr>
              <a:t> within systems engineering, encompasses the set of roles, skills, activities, practices, tools, and deliverables applied at every phase of the Systems Development Life Cycle which ensures that a solution will be designed, implemented, and operationally supported to meet the non-functional performance requirements defined for the solution.” </a:t>
            </a:r>
            <a:endParaRPr/>
          </a:p>
          <a:p>
            <a:r>
              <a:rPr lang="en-US">
                <a:solidFill>
                  <a:srgbClr val="ffffff"/>
                </a:solidFill>
                <a:latin typeface="Calibri"/>
                <a:ea typeface="SimSun"/>
                <a:hlinkClick r:id="rId2"/>
              </a:rPr>
              <a:t>http://en.wikipedia.org/wiki/Performance_engineering</a:t>
            </a:r>
            <a:endParaRPr/>
          </a:p>
          <a:p>
            <a:endParaRPr/>
          </a:p>
          <a:p>
            <a:r>
              <a:rPr b="1" lang="en-US" sz="2400">
                <a:solidFill>
                  <a:srgbClr val="000000"/>
                </a:solidFill>
                <a:latin typeface="Calibri"/>
                <a:ea typeface="SimSun"/>
              </a:rPr>
              <a:t>Key Take Away:</a:t>
            </a:r>
            <a:endParaRPr/>
          </a:p>
          <a:p>
            <a:pPr>
              <a:buFont typeface="Arial"/>
              <a:buChar char="•"/>
            </a:pPr>
            <a:r>
              <a:rPr b="1" lang="en-US" sz="2000">
                <a:solidFill>
                  <a:srgbClr val="000000"/>
                </a:solidFill>
                <a:latin typeface="Calibri"/>
                <a:ea typeface="SimSun"/>
              </a:rPr>
              <a:t>  </a:t>
            </a:r>
            <a:r>
              <a:rPr lang="en-US" sz="2000">
                <a:solidFill>
                  <a:srgbClr val="000000"/>
                </a:solidFill>
                <a:latin typeface="Calibri"/>
                <a:ea typeface="SimSun"/>
              </a:rPr>
              <a:t>A discipline of</a:t>
            </a:r>
            <a:r>
              <a:rPr b="1" lang="en-US" sz="2000">
                <a:solidFill>
                  <a:srgbClr val="000000"/>
                </a:solidFill>
                <a:latin typeface="Calibri"/>
                <a:ea typeface="SimSun"/>
              </a:rPr>
              <a:t> </a:t>
            </a:r>
            <a:r>
              <a:rPr lang="en-US" sz="2000">
                <a:solidFill>
                  <a:srgbClr val="000000"/>
                </a:solidFill>
                <a:latin typeface="Calibri"/>
                <a:ea typeface="SimSun"/>
              </a:rPr>
              <a:t>System Engineering,  </a:t>
            </a:r>
            <a:r>
              <a:rPr b="1" lang="en-US" sz="2000">
                <a:solidFill>
                  <a:srgbClr val="000000"/>
                </a:solidFill>
                <a:latin typeface="Calibri"/>
                <a:ea typeface="SimSun"/>
              </a:rPr>
              <a:t>applied at every phase </a:t>
            </a:r>
            <a:r>
              <a:rPr lang="en-US" sz="2000">
                <a:solidFill>
                  <a:srgbClr val="000000"/>
                </a:solidFill>
                <a:latin typeface="Calibri"/>
                <a:ea typeface="SimSun"/>
              </a:rPr>
              <a:t>of the Systems Development Life Cycle</a:t>
            </a:r>
            <a:endParaRPr/>
          </a:p>
          <a:p>
            <a:pPr>
              <a:buFont typeface="Arial"/>
              <a:buChar char="•"/>
            </a:pPr>
            <a:r>
              <a:rPr b="1" lang="en-US" sz="2000">
                <a:solidFill>
                  <a:srgbClr val="000000"/>
                </a:solidFill>
                <a:latin typeface="Calibri"/>
                <a:ea typeface="SimSun"/>
              </a:rPr>
              <a:t>  </a:t>
            </a:r>
            <a:r>
              <a:rPr b="1" lang="en-US" sz="2000">
                <a:solidFill>
                  <a:srgbClr val="000000"/>
                </a:solidFill>
                <a:latin typeface="Calibri"/>
                <a:ea typeface="SimSun"/>
              </a:rPr>
              <a:t>Not just performance testing -  </a:t>
            </a:r>
            <a:r>
              <a:rPr lang="en-US" sz="2000">
                <a:solidFill>
                  <a:srgbClr val="000000"/>
                </a:solidFill>
                <a:latin typeface="Calibri"/>
                <a:ea typeface="SimSun"/>
              </a:rPr>
              <a:t>set of roles, skills, activities, practices, tools, and deliverables.</a:t>
            </a:r>
            <a:endParaRPr/>
          </a:p>
          <a:p>
            <a:pPr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  <a:ea typeface="SimSun"/>
              </a:rPr>
              <a:t>  </a:t>
            </a:r>
            <a:r>
              <a:rPr lang="en-US" sz="2000">
                <a:solidFill>
                  <a:srgbClr val="000000"/>
                </a:solidFill>
                <a:latin typeface="Calibri"/>
                <a:ea typeface="SimSun"/>
              </a:rPr>
              <a:t>Ensures that a solution will </a:t>
            </a:r>
            <a:r>
              <a:rPr b="1" lang="en-US" sz="2000">
                <a:solidFill>
                  <a:srgbClr val="000000"/>
                </a:solidFill>
                <a:latin typeface="Calibri"/>
                <a:ea typeface="SimSun"/>
              </a:rPr>
              <a:t>meet its </a:t>
            </a:r>
            <a:r>
              <a:rPr lang="en-US" sz="2000">
                <a:solidFill>
                  <a:srgbClr val="000000"/>
                </a:solidFill>
                <a:latin typeface="Calibri"/>
                <a:ea typeface="SimSun"/>
              </a:rPr>
              <a:t>non-functional performance </a:t>
            </a:r>
            <a:r>
              <a:rPr b="1" lang="en-US" sz="2000">
                <a:solidFill>
                  <a:srgbClr val="000000"/>
                </a:solidFill>
                <a:latin typeface="Calibri"/>
                <a:ea typeface="SimSun"/>
              </a:rPr>
              <a:t>requirements</a:t>
            </a:r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79" name="CustomShape 2"/>
          <p:cNvSpPr/>
          <p:nvPr/>
        </p:nvSpPr>
        <p:spPr>
          <a:xfrm>
            <a:off x="1219320" y="228600"/>
            <a:ext cx="7772040" cy="1361880"/>
          </a:xfrm>
          <a:prstGeom prst="rect">
            <a:avLst/>
          </a:prstGeom>
        </p:spPr>
        <p:txBody>
          <a:bodyPr bIns="46800" lIns="90000" rIns="90000" tIns="46800"/>
          <a:p>
            <a:r>
              <a:rPr b="1" lang="en-US" sz="3600">
                <a:solidFill>
                  <a:srgbClr val="000000"/>
                </a:solidFill>
                <a:latin typeface="Calibri"/>
                <a:ea typeface="SimSun"/>
              </a:rPr>
              <a:t>What is Performance Engineering?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0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sp>
        <p:nvSpPr>
          <p:cNvPr id="81" name="CustomShape 1"/>
          <p:cNvSpPr/>
          <p:nvPr/>
        </p:nvSpPr>
        <p:spPr>
          <a:xfrm>
            <a:off x="2895480" y="1447920"/>
            <a:ext cx="6248160" cy="4419360"/>
          </a:xfrm>
          <a:prstGeom prst="rect">
            <a:avLst/>
          </a:prstGeom>
        </p:spPr>
        <p:txBody>
          <a:bodyPr bIns="46800" lIns="90000" rIns="90000" tIns="46800"/>
          <a:p>
            <a:r>
              <a:rPr b="1" lang="en-US" sz="4400">
                <a:solidFill>
                  <a:srgbClr val="000000"/>
                </a:solidFill>
                <a:latin typeface="Calibri"/>
                <a:ea typeface="SimSun"/>
              </a:rPr>
              <a:t>What do these shoes have to do with software performance?</a:t>
            </a:r>
            <a:endParaRPr/>
          </a:p>
          <a:p>
            <a:endParaRPr/>
          </a:p>
          <a:p>
            <a:endParaRPr/>
          </a:p>
          <a:p>
            <a:r>
              <a:rPr b="1" lang="en-US" sz="2400">
                <a:solidFill>
                  <a:srgbClr val="000000"/>
                </a:solidFill>
                <a:latin typeface="Calibri"/>
                <a:ea typeface="SimSun"/>
              </a:rPr>
              <a:t> </a:t>
            </a:r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82" name="CustomShape 2"/>
          <p:cNvSpPr/>
          <p:nvPr/>
        </p:nvSpPr>
        <p:spPr>
          <a:xfrm>
            <a:off x="1219320" y="228600"/>
            <a:ext cx="7772040" cy="1361880"/>
          </a:xfrm>
          <a:prstGeom prst="rect">
            <a:avLst/>
          </a:prstGeom>
        </p:spPr>
        <p:txBody>
          <a:bodyPr bIns="46800" lIns="90000" rIns="90000" tIns="46800"/>
          <a:p>
            <a:r>
              <a:rPr b="1" lang="en-US" sz="4400">
                <a:solidFill>
                  <a:srgbClr val="000000"/>
                </a:solidFill>
                <a:latin typeface="Calibri"/>
                <a:ea typeface="SimSun"/>
              </a:rPr>
              <a:t>Question…</a:t>
            </a:r>
            <a:endParaRPr/>
          </a:p>
        </p:txBody>
      </p:sp>
      <p:pic>
        <p:nvPicPr>
          <p:cNvPr descr="" id="8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3276720"/>
            <a:ext cx="2588400" cy="2742840"/>
          </a:xfrm>
          <a:prstGeom prst="rect">
            <a:avLst/>
          </a:prstGeom>
        </p:spPr>
      </p:pic>
      <p:pic>
        <p:nvPicPr>
          <p:cNvPr descr="" id="84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762120" y="1219320"/>
            <a:ext cx="1531440" cy="2034720"/>
          </a:xfrm>
          <a:prstGeom prst="rect">
            <a:avLst/>
          </a:prstGeom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5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sp>
        <p:nvSpPr>
          <p:cNvPr id="86" name="CustomShape 1"/>
          <p:cNvSpPr/>
          <p:nvPr/>
        </p:nvSpPr>
        <p:spPr>
          <a:xfrm>
            <a:off x="304920" y="1523880"/>
            <a:ext cx="8152920" cy="4495320"/>
          </a:xfrm>
          <a:prstGeom prst="rect">
            <a:avLst/>
          </a:prstGeom>
        </p:spPr>
        <p:txBody>
          <a:bodyPr bIns="46800" lIns="90000" rIns="90000" tIns="46800"/>
          <a:p>
            <a:endParaRPr/>
          </a:p>
          <a:p>
            <a:endParaRPr/>
          </a:p>
          <a:p>
            <a:endParaRPr/>
          </a:p>
        </p:txBody>
      </p:sp>
      <p:sp>
        <p:nvSpPr>
          <p:cNvPr id="87" name="CustomShape 2"/>
          <p:cNvSpPr/>
          <p:nvPr/>
        </p:nvSpPr>
        <p:spPr>
          <a:xfrm>
            <a:off x="1219320" y="228600"/>
            <a:ext cx="7772040" cy="1361880"/>
          </a:xfrm>
          <a:prstGeom prst="rect">
            <a:avLst/>
          </a:prstGeom>
        </p:spPr>
        <p:txBody>
          <a:bodyPr bIns="46800" lIns="90000" rIns="90000" tIns="46800"/>
          <a:p>
            <a:r>
              <a:rPr b="1" lang="en-US" sz="3600">
                <a:solidFill>
                  <a:srgbClr val="000000"/>
                </a:solidFill>
                <a:latin typeface="Calibri"/>
                <a:ea typeface="SimSun"/>
              </a:rPr>
              <a:t>Case Study: Target  (Sept 2011)</a:t>
            </a:r>
            <a:endParaRPr/>
          </a:p>
        </p:txBody>
      </p:sp>
      <p:sp>
        <p:nvSpPr>
          <p:cNvPr id="88" name="CustomShape 3"/>
          <p:cNvSpPr/>
          <p:nvPr/>
        </p:nvSpPr>
        <p:spPr>
          <a:xfrm>
            <a:off x="1905120" y="685800"/>
            <a:ext cx="6933960" cy="3200040"/>
          </a:xfrm>
          <a:prstGeom prst="rect">
            <a:avLst/>
          </a:prstGeom>
        </p:spPr>
        <p:txBody>
          <a:bodyPr bIns="46800" lIns="90000" rIns="90000" tIns="46800"/>
          <a:p>
            <a:endParaRPr/>
          </a:p>
          <a:p>
            <a:r>
              <a:rPr b="1" lang="en-US" sz="2800">
                <a:solidFill>
                  <a:srgbClr val="000000"/>
                </a:solidFill>
                <a:latin typeface="Calibri"/>
                <a:ea typeface="SimSun"/>
              </a:rPr>
              <a:t>What:  </a:t>
            </a:r>
            <a:r>
              <a:rPr lang="en-US" sz="2800">
                <a:solidFill>
                  <a:srgbClr val="000000"/>
                </a:solidFill>
                <a:latin typeface="Calibri"/>
                <a:ea typeface="SimSun"/>
              </a:rPr>
              <a:t>Target’s Missoni Product Launch driven by substantial Marketing campaigns generated traffic greater than typically seen on even black Friday.</a:t>
            </a:r>
            <a:endParaRPr/>
          </a:p>
          <a:p>
            <a:r>
              <a:rPr b="1" lang="en-US" sz="2800">
                <a:solidFill>
                  <a:srgbClr val="000000"/>
                </a:solidFill>
                <a:latin typeface="Calibri"/>
                <a:ea typeface="SimSun"/>
              </a:rPr>
              <a:t>Other Factors</a:t>
            </a:r>
            <a:r>
              <a:rPr lang="en-US" sz="2800">
                <a:solidFill>
                  <a:srgbClr val="000000"/>
                </a:solidFill>
                <a:latin typeface="Calibri"/>
                <a:ea typeface="SimSun"/>
              </a:rPr>
              <a:t>: A recent migration off Amazon EC2</a:t>
            </a:r>
            <a:endParaRPr/>
          </a:p>
          <a:p>
            <a:r>
              <a:rPr b="1" lang="en-US" sz="2800">
                <a:solidFill>
                  <a:srgbClr val="000000"/>
                </a:solidFill>
                <a:latin typeface="Calibri"/>
                <a:ea typeface="SimSun"/>
              </a:rPr>
              <a:t>Impact:   </a:t>
            </a:r>
            <a:r>
              <a:rPr lang="en-US" sz="2800">
                <a:solidFill>
                  <a:srgbClr val="000000"/>
                </a:solidFill>
                <a:latin typeface="Calibri"/>
                <a:ea typeface="SimSun"/>
              </a:rPr>
              <a:t>Website was offline for over 15-hours, lost sales, unfulfilled orders, brand dissatisfaction.  Steve Eastman, Target’s Online President quickly left to pursue </a:t>
            </a:r>
            <a:r>
              <a:rPr b="1" i="1" lang="en-US" sz="2800">
                <a:solidFill>
                  <a:srgbClr val="000000"/>
                </a:solidFill>
                <a:latin typeface="Calibri"/>
                <a:ea typeface="SimSun"/>
              </a:rPr>
              <a:t>“other opportunities”</a:t>
            </a:r>
            <a:r>
              <a:rPr lang="en-US" sz="2800">
                <a:solidFill>
                  <a:srgbClr val="000000"/>
                </a:solidFill>
                <a:latin typeface="Calibri"/>
                <a:ea typeface="SimSun"/>
              </a:rPr>
              <a:t>.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pic>
        <p:nvPicPr>
          <p:cNvPr descr="" id="89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1295280"/>
            <a:ext cx="1531440" cy="2034720"/>
          </a:xfrm>
          <a:prstGeom prst="rect">
            <a:avLst/>
          </a:prstGeom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304920" y="1523880"/>
            <a:ext cx="8152920" cy="4495320"/>
          </a:xfrm>
          <a:prstGeom prst="rect">
            <a:avLst/>
          </a:prstGeom>
        </p:spPr>
        <p:txBody>
          <a:bodyPr bIns="46800" lIns="90000" rIns="90000" tIns="46800"/>
          <a:p>
            <a:endParaRPr/>
          </a:p>
          <a:p>
            <a:endParaRPr/>
          </a:p>
          <a:p>
            <a:endParaRPr/>
          </a:p>
        </p:txBody>
      </p:sp>
      <p:sp>
        <p:nvSpPr>
          <p:cNvPr id="91" name="CustomShape 2"/>
          <p:cNvSpPr/>
          <p:nvPr/>
        </p:nvSpPr>
        <p:spPr>
          <a:xfrm>
            <a:off x="1219320" y="304920"/>
            <a:ext cx="7772040" cy="1361880"/>
          </a:xfrm>
          <a:prstGeom prst="rect">
            <a:avLst/>
          </a:prstGeom>
        </p:spPr>
        <p:txBody>
          <a:bodyPr bIns="46800" lIns="90000" rIns="90000" tIns="46800"/>
          <a:p>
            <a:r>
              <a:rPr b="1" lang="en-US" sz="3200">
                <a:solidFill>
                  <a:srgbClr val="000000"/>
                </a:solidFill>
                <a:latin typeface="Calibri"/>
                <a:ea typeface="SimSun"/>
              </a:rPr>
              <a:t>Case Study: Bank of America (Oct 2011)</a:t>
            </a:r>
            <a:endParaRPr/>
          </a:p>
        </p:txBody>
      </p:sp>
      <p:pic>
        <p:nvPicPr>
          <p:cNvPr descr="" id="92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228600" y="1600200"/>
            <a:ext cx="2166480" cy="914040"/>
          </a:xfrm>
          <a:prstGeom prst="rect">
            <a:avLst/>
          </a:prstGeom>
        </p:spPr>
      </p:pic>
      <p:sp>
        <p:nvSpPr>
          <p:cNvPr id="93" name="CustomShape 3"/>
          <p:cNvSpPr/>
          <p:nvPr/>
        </p:nvSpPr>
        <p:spPr>
          <a:xfrm>
            <a:off x="2514600" y="762120"/>
            <a:ext cx="6629040" cy="4495320"/>
          </a:xfrm>
          <a:prstGeom prst="rect">
            <a:avLst/>
          </a:prstGeom>
        </p:spPr>
        <p:txBody>
          <a:bodyPr bIns="46800" lIns="90000" rIns="90000" tIns="46800"/>
          <a:p>
            <a:endParaRPr/>
          </a:p>
          <a:p>
            <a:r>
              <a:rPr b="1" lang="en-US" sz="2800">
                <a:solidFill>
                  <a:srgbClr val="000000"/>
                </a:solidFill>
                <a:latin typeface="Calibri"/>
                <a:ea typeface="SimSun"/>
              </a:rPr>
              <a:t>What:  </a:t>
            </a:r>
            <a:r>
              <a:rPr lang="en-US" sz="2800">
                <a:solidFill>
                  <a:srgbClr val="000000"/>
                </a:solidFill>
                <a:latin typeface="Calibri"/>
                <a:ea typeface="SimSun"/>
              </a:rPr>
              <a:t>Policy change - $5 monthly fee.  Angry customers flocked to </a:t>
            </a:r>
            <a:r>
              <a:rPr i="1" lang="en-US" sz="2800">
                <a:solidFill>
                  <a:srgbClr val="000000"/>
                </a:solidFill>
                <a:latin typeface="Calibri"/>
                <a:ea typeface="SimSun"/>
              </a:rPr>
              <a:t>bankofamerica.com </a:t>
            </a:r>
            <a:r>
              <a:rPr lang="en-US" sz="2800">
                <a:solidFill>
                  <a:srgbClr val="000000"/>
                </a:solidFill>
                <a:latin typeface="Calibri"/>
                <a:ea typeface="SimSun"/>
              </a:rPr>
              <a:t>resulting in </a:t>
            </a:r>
            <a:r>
              <a:rPr i="1" lang="en-US" sz="2800">
                <a:solidFill>
                  <a:srgbClr val="000000"/>
                </a:solidFill>
                <a:latin typeface="Calibri"/>
                <a:ea typeface="SimSun"/>
              </a:rPr>
              <a:t>temporary unavailability</a:t>
            </a:r>
            <a:r>
              <a:rPr lang="en-US" sz="2800">
                <a:solidFill>
                  <a:srgbClr val="000000"/>
                </a:solidFill>
                <a:latin typeface="Calibri"/>
                <a:ea typeface="SimSun"/>
              </a:rPr>
              <a:t> errors from </a:t>
            </a:r>
            <a:r>
              <a:rPr lang="en-US" sz="2800" u="sng">
                <a:solidFill>
                  <a:srgbClr val="000000"/>
                </a:solidFill>
                <a:latin typeface="Calibri"/>
                <a:ea typeface="SimSun"/>
              </a:rPr>
              <a:t>Friday into Monday.</a:t>
            </a:r>
            <a:endParaRPr/>
          </a:p>
          <a:p>
            <a:endParaRPr/>
          </a:p>
          <a:p>
            <a:r>
              <a:rPr b="1" lang="en-US" sz="2800">
                <a:solidFill>
                  <a:srgbClr val="000000"/>
                </a:solidFill>
                <a:latin typeface="Calibri"/>
                <a:ea typeface="SimSun"/>
              </a:rPr>
              <a:t>Impact:   </a:t>
            </a:r>
            <a:r>
              <a:rPr lang="en-US" sz="2800">
                <a:solidFill>
                  <a:srgbClr val="000000"/>
                </a:solidFill>
                <a:latin typeface="Calibri"/>
                <a:ea typeface="SimSun"/>
              </a:rPr>
              <a:t>Website unavailable to angry customers.  Bank of America shares fell 30 cents, or 4.8 percent.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