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</p:sldMasterIdLst>
  <p:notesMasterIdLst>
    <p:notesMasterId r:id="rId59"/>
  </p:notesMasterIdLst>
  <p:sldIdLst>
    <p:sldId id="256" r:id="rId3"/>
    <p:sldId id="261" r:id="rId4"/>
    <p:sldId id="262" r:id="rId5"/>
    <p:sldId id="265" r:id="rId6"/>
    <p:sldId id="327" r:id="rId7"/>
    <p:sldId id="289" r:id="rId8"/>
    <p:sldId id="290" r:id="rId9"/>
    <p:sldId id="292" r:id="rId10"/>
    <p:sldId id="293" r:id="rId11"/>
    <p:sldId id="294" r:id="rId12"/>
    <p:sldId id="291" r:id="rId13"/>
    <p:sldId id="295" r:id="rId14"/>
    <p:sldId id="309" r:id="rId15"/>
    <p:sldId id="310" r:id="rId16"/>
    <p:sldId id="325" r:id="rId17"/>
    <p:sldId id="311" r:id="rId18"/>
    <p:sldId id="313" r:id="rId19"/>
    <p:sldId id="314" r:id="rId20"/>
    <p:sldId id="315" r:id="rId21"/>
    <p:sldId id="316" r:id="rId22"/>
    <p:sldId id="317" r:id="rId23"/>
    <p:sldId id="318" r:id="rId24"/>
    <p:sldId id="296" r:id="rId25"/>
    <p:sldId id="303" r:id="rId26"/>
    <p:sldId id="304" r:id="rId27"/>
    <p:sldId id="329" r:id="rId28"/>
    <p:sldId id="305" r:id="rId29"/>
    <p:sldId id="306" r:id="rId30"/>
    <p:sldId id="328" r:id="rId31"/>
    <p:sldId id="307" r:id="rId32"/>
    <p:sldId id="266" r:id="rId33"/>
    <p:sldId id="267" r:id="rId34"/>
    <p:sldId id="268" r:id="rId35"/>
    <p:sldId id="269" r:id="rId36"/>
    <p:sldId id="270" r:id="rId37"/>
    <p:sldId id="271" r:id="rId38"/>
    <p:sldId id="272" r:id="rId39"/>
    <p:sldId id="320" r:id="rId40"/>
    <p:sldId id="312" r:id="rId41"/>
    <p:sldId id="321" r:id="rId42"/>
    <p:sldId id="322" r:id="rId43"/>
    <p:sldId id="324" r:id="rId44"/>
    <p:sldId id="323" r:id="rId45"/>
    <p:sldId id="274" r:id="rId46"/>
    <p:sldId id="275" r:id="rId47"/>
    <p:sldId id="276" r:id="rId48"/>
    <p:sldId id="277" r:id="rId49"/>
    <p:sldId id="278" r:id="rId50"/>
    <p:sldId id="279" r:id="rId51"/>
    <p:sldId id="281" r:id="rId52"/>
    <p:sldId id="282" r:id="rId53"/>
    <p:sldId id="283" r:id="rId54"/>
    <p:sldId id="284" r:id="rId55"/>
    <p:sldId id="285" r:id="rId56"/>
    <p:sldId id="288" r:id="rId57"/>
    <p:sldId id="319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1194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9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AA199-B6F7-422F-A77C-8D3770C24523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D8ECC-B5CF-483C-BD6C-8CA1B46DE7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6874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049200" y="2858400"/>
            <a:ext cx="6094800" cy="2149200"/>
          </a:xfrm>
          <a:prstGeom prst="rect">
            <a:avLst/>
          </a:prstGeom>
          <a:solidFill>
            <a:srgbClr val="A2A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3286800" y="3369600"/>
            <a:ext cx="5572800" cy="399600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5855" y="3789040"/>
            <a:ext cx="5610969" cy="478904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62800" y="252000"/>
            <a:ext cx="2201692" cy="52340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275856" y="2996952"/>
            <a:ext cx="5610969" cy="21602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38162" indent="0">
              <a:buNone/>
              <a:defRPr/>
            </a:lvl3pPr>
            <a:lvl4pPr marL="806450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3049200" y="5000400"/>
            <a:ext cx="6094800" cy="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3049200" y="5950800"/>
            <a:ext cx="5842800" cy="216000"/>
          </a:xfrm>
        </p:spPr>
        <p:txBody>
          <a:bodyPr/>
          <a:lstStyle>
            <a:lvl1pPr algn="l">
              <a:defRPr sz="1600"/>
            </a:lvl1pPr>
          </a:lstStyle>
          <a:p>
            <a:fld id="{BA870C48-C47F-41EE-9AFC-7AB6C6D36389}" type="datetime1">
              <a:rPr lang="en-US" smtClean="0"/>
              <a:pPr/>
              <a:t>7/9/2013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049200" y="5662800"/>
            <a:ext cx="5842800" cy="21602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smtClean="0"/>
              <a:t>Ben.Cotton@credit-suisse.com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7403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66F8-23D0-4317-BB1C-F59083B41DF0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Ben.Cotton@credit-suisse.com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17A9-EA06-4C60-9B5B-EF8399C2AF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913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0EDC-52CF-4141-9E39-3B88FB7F92A3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Ben.Cotton@credit-suisse.com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17A9-EA06-4C60-9B5B-EF8399C2AF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4194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65680-0373-4DDA-9CD0-16D6F81873F2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B379-651A-4541-AB06-1CA4AFA78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65680-0373-4DDA-9CD0-16D6F81873F2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B379-651A-4541-AB06-1CA4AFA78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65680-0373-4DDA-9CD0-16D6F81873F2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B379-651A-4541-AB06-1CA4AFA78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65680-0373-4DDA-9CD0-16D6F81873F2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B379-651A-4541-AB06-1CA4AFA78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65680-0373-4DDA-9CD0-16D6F81873F2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B379-651A-4541-AB06-1CA4AFA78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65680-0373-4DDA-9CD0-16D6F81873F2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B379-651A-4541-AB06-1CA4AFA78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65680-0373-4DDA-9CD0-16D6F81873F2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B379-651A-4541-AB06-1CA4AFA78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65680-0373-4DDA-9CD0-16D6F81873F2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B379-651A-4541-AB06-1CA4AFA78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25FF-EB8E-476D-829D-0480323D0194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00" y="6553200"/>
            <a:ext cx="4680000" cy="180000"/>
          </a:xfrm>
        </p:spPr>
        <p:txBody>
          <a:bodyPr/>
          <a:lstStyle/>
          <a:p>
            <a:r>
              <a:rPr lang="en-US" dirty="0" smtClean="0"/>
              <a:t>Data Locality, Latency and Caching: JSR-107 and the new Java standard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17A9-EA06-4C60-9B5B-EF8399C2AF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6099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65680-0373-4DDA-9CD0-16D6F81873F2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B379-651A-4541-AB06-1CA4AFA78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65680-0373-4DDA-9CD0-16D6F81873F2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B379-651A-4541-AB06-1CA4AFA78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65680-0373-4DDA-9CD0-16D6F81873F2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B379-651A-4541-AB06-1CA4AFA78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049200" y="2858400"/>
            <a:ext cx="6094800" cy="216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3049200" y="1920304"/>
            <a:ext cx="5822398" cy="399600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9200" y="2331000"/>
            <a:ext cx="5833343" cy="478904"/>
          </a:xfrm>
        </p:spPr>
        <p:txBody>
          <a:bodyPr>
            <a:noAutofit/>
          </a:bodyPr>
          <a:lstStyle>
            <a:lvl1pPr marL="0" indent="0" algn="l">
              <a:buNone/>
              <a:defRPr sz="2600">
                <a:solidFill>
                  <a:srgbClr val="91867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62800" y="252000"/>
            <a:ext cx="2201692" cy="52340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49200" y="1644478"/>
            <a:ext cx="5833342" cy="22811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>
                <a:solidFill>
                  <a:srgbClr val="91867E"/>
                </a:solidFill>
              </a:defRPr>
            </a:lvl1pPr>
            <a:lvl2pPr marL="266700" indent="0">
              <a:buNone/>
              <a:defRPr/>
            </a:lvl2pPr>
            <a:lvl3pPr marL="538162" indent="0">
              <a:buNone/>
              <a:defRPr/>
            </a:lvl3pPr>
            <a:lvl4pPr marL="806450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3049199" y="5949280"/>
            <a:ext cx="5843975" cy="216024"/>
          </a:xfrm>
        </p:spPr>
        <p:txBody>
          <a:bodyPr/>
          <a:lstStyle>
            <a:lvl1pPr>
              <a:defRPr sz="1600"/>
            </a:lvl1pPr>
          </a:lstStyle>
          <a:p>
            <a:pPr algn="l"/>
            <a:fld id="{84272992-67BF-4CE5-8C9D-5662FCC5A9AB}" type="datetime1">
              <a:rPr lang="en-US" smtClean="0"/>
              <a:pPr algn="l"/>
              <a:t>7/9/2013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049199" y="5661248"/>
            <a:ext cx="5843975" cy="21602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smtClean="0"/>
              <a:t>Ben.Cotton@credit-suisse.com 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049200" y="5000400"/>
            <a:ext cx="6094800" cy="144000"/>
          </a:xfrm>
          <a:prstGeom prst="rect">
            <a:avLst/>
          </a:prstGeom>
          <a:solidFill>
            <a:srgbClr val="9D0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5335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9200" y="3423600"/>
            <a:ext cx="6094800" cy="1720800"/>
          </a:xfrm>
          <a:prstGeom prst="rect">
            <a:avLst/>
          </a:prstGeom>
          <a:solidFill>
            <a:srgbClr val="A2A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049200" y="5000400"/>
            <a:ext cx="6094800" cy="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5855" y="3636000"/>
            <a:ext cx="5617320" cy="76187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62800" y="252000"/>
            <a:ext cx="2201692" cy="52340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4800" y="7137432"/>
            <a:ext cx="2133600" cy="180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9203E329-75C0-43E4-994D-96D6E4246727}" type="datetime1">
              <a:rPr lang="en-US" smtClean="0"/>
              <a:pPr/>
              <a:t>7/9/2013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2800" y="7137432"/>
            <a:ext cx="4572000" cy="180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Ben.Cotton@credit-suisse.com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48400" y="7137432"/>
            <a:ext cx="511200" cy="180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FE4E17A9-EA06-4C60-9B5B-EF8399C2A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9229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246" y="1427162"/>
            <a:ext cx="4212000" cy="4932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246" y="1436688"/>
            <a:ext cx="4212000" cy="4932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ACBD-ECF8-46A2-8189-78DDF556E489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Ben.Cotton@credit-suisse.com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17A9-EA06-4C60-9B5B-EF8399C2AF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348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101" y="1425600"/>
            <a:ext cx="42120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101" y="2160000"/>
            <a:ext cx="4212000" cy="417988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5657" y="1440000"/>
            <a:ext cx="4212000" cy="648000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4633" y="2160000"/>
            <a:ext cx="4212000" cy="417988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D60E0-DCA7-49DB-878B-3BF3C9F8B643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Ben.Cotton@credit-suisse.com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17A9-EA06-4C60-9B5B-EF8399C2AF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3508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1B38-A1D3-4342-8731-9EB5D9C17BBF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Ben.Cotton@credit-suisse.com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17A9-EA06-4C60-9B5B-EF8399C2AF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655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2716344"/>
            <a:ext cx="609600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62800" y="252000"/>
            <a:ext cx="2201692" cy="523403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3049200" y="5000400"/>
            <a:ext cx="6094800" cy="144000"/>
          </a:xfrm>
          <a:prstGeom prst="rect">
            <a:avLst/>
          </a:prstGeom>
          <a:solidFill>
            <a:srgbClr val="9D0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6094800" y="7137432"/>
            <a:ext cx="2133600" cy="180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AF7CF00-8302-4B62-9074-E6D647289779}" type="datetime1">
              <a:rPr lang="en-US" smtClean="0"/>
              <a:pPr/>
              <a:t>7/9/2013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1522800" y="7137432"/>
            <a:ext cx="4572000" cy="180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Ben.Cotton@credit-suisse.com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>
          <a:xfrm>
            <a:off x="8348400" y="7137432"/>
            <a:ext cx="511200" cy="180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FE4E17A9-EA06-4C60-9B5B-EF8399C2A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3271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 txBox="1">
            <a:spLocks/>
          </p:cNvSpPr>
          <p:nvPr userDrawn="1"/>
        </p:nvSpPr>
        <p:spPr>
          <a:xfrm>
            <a:off x="2133600" y="6553200"/>
            <a:ext cx="468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Data Locality, Latency and Caching:  JSR-107 and the new Java Standard</a:t>
            </a:r>
          </a:p>
        </p:txBody>
      </p:sp>
    </p:spTree>
    <p:extLst>
      <p:ext uri="{BB962C8B-B14F-4D97-AF65-F5344CB8AC3E}">
        <p14:creationId xmlns:p14="http://schemas.microsoft.com/office/powerpoint/2010/main" xmlns="" val="188814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4" y="404813"/>
            <a:ext cx="8640000" cy="72072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4" y="1412875"/>
            <a:ext cx="8640000" cy="48958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56000" y="6588000"/>
            <a:ext cx="216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43FC3B8-2A9B-47E3-96D9-C80CCEBE31A9}" type="datetime1">
              <a:rPr lang="en-US" smtClean="0"/>
              <a:pPr/>
              <a:t>7/9/2013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000" y="6588000"/>
            <a:ext cx="468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Ben.Cotton@credit-suisse.com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3175" y="6586020"/>
            <a:ext cx="54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E4E17A9-EA06-4C60-9B5B-EF8399C2A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825" y="6555935"/>
            <a:ext cx="792783" cy="188467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52000" y="6480000"/>
            <a:ext cx="86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4449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61" r:id="rId8"/>
    <p:sldLayoutId id="2147483655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rgbClr val="003868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ct val="20000"/>
        </a:spcBef>
        <a:buClr>
          <a:srgbClr val="91867E"/>
        </a:buClr>
        <a:buFont typeface="Credit Suisse Type Light" pitchFamily="34" charset="0"/>
        <a:buChar char="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1463" algn="l" defTabSz="914400" rtl="0" eaLnBrk="1" latinLnBrk="0" hangingPunct="1">
        <a:spcBef>
          <a:spcPct val="20000"/>
        </a:spcBef>
        <a:buFont typeface="Credit Suisse Type Light" pitchFamily="34" charset="0"/>
        <a:buChar char="−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8288" algn="l" defTabSz="914400" rtl="0" eaLnBrk="1" latinLnBrk="0" hangingPunct="1">
        <a:spcBef>
          <a:spcPct val="20000"/>
        </a:spcBef>
        <a:buClr>
          <a:srgbClr val="91867E"/>
        </a:buClr>
        <a:buFont typeface="Credit Suisse Type Light" pitchFamily="34" charset="0"/>
        <a:buChar char="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9875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344613" indent="-268288" algn="l" defTabSz="914400" rtl="0" eaLnBrk="1" latinLnBrk="0" hangingPunct="1">
        <a:spcBef>
          <a:spcPct val="20000"/>
        </a:spcBef>
        <a:buClr>
          <a:srgbClr val="91867E"/>
        </a:buClr>
        <a:buFont typeface="Credit Suisse Type Light" pitchFamily="34" charset="0"/>
        <a:buChar char="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65680-0373-4DDA-9CD0-16D6F81873F2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2B379-651A-4541-AB06-1CA4AFA78FE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JPMorgan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6629400" y="6477000"/>
            <a:ext cx="1853514" cy="381000"/>
          </a:xfrm>
          <a:prstGeom prst="rect">
            <a:avLst/>
          </a:prstGeom>
        </p:spPr>
      </p:pic>
      <p:pic>
        <p:nvPicPr>
          <p:cNvPr id="8" name="Picture 7" descr="JDR-107@JPM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533400" y="304800"/>
            <a:ext cx="8243961" cy="58087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carrierhotels.com/news/September2001/60hudson.shtml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amazon.com/" TargetMode="Externa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ted.com/talks/kevin_slavin_how_algorithms_shape_our_world.html" TargetMode="Externa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groups.google.com/group/jsr107" TargetMode="Externa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parleys.com/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533775" y="2997200"/>
            <a:ext cx="5610225" cy="2159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  	</a:t>
            </a:r>
            <a:endParaRPr lang="en-US" dirty="0"/>
          </a:p>
        </p:txBody>
      </p:sp>
      <p:pic>
        <p:nvPicPr>
          <p:cNvPr id="10" name="Picture 9" descr="JSR-107@J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5943" y="0"/>
            <a:ext cx="9209943" cy="6858000"/>
          </a:xfrm>
          <a:prstGeom prst="rect">
            <a:avLst/>
          </a:prstGeom>
        </p:spPr>
      </p:pic>
      <p:pic>
        <p:nvPicPr>
          <p:cNvPr id="11" name="Picture 10" descr="@JPM=foo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8158" y="6365310"/>
            <a:ext cx="9222158" cy="49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560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6156000" y="6588000"/>
            <a:ext cx="2160000" cy="180000"/>
          </a:xfrm>
        </p:spPr>
        <p:txBody>
          <a:bodyPr/>
          <a:lstStyle/>
          <a:p>
            <a:fld id="{EF936701-F3BE-46EF-A916-15960E192D9D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53175" y="6586020"/>
            <a:ext cx="540000" cy="180000"/>
          </a:xfrm>
        </p:spPr>
        <p:txBody>
          <a:bodyPr/>
          <a:lstStyle/>
          <a:p>
            <a:fld id="{FE4E17A9-EA06-4C60-9B5B-EF8399C2AF8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504350" y="609600"/>
            <a:ext cx="1219200" cy="838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245144" y="609600"/>
            <a:ext cx="1219200" cy="838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7" name="Can 6"/>
          <p:cNvSpPr/>
          <p:nvPr/>
        </p:nvSpPr>
        <p:spPr>
          <a:xfrm>
            <a:off x="4381500" y="3657600"/>
            <a:ext cx="914400" cy="1216152"/>
          </a:xfrm>
          <a:prstGeom prst="ca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RDBMS</a:t>
            </a:r>
            <a:endParaRPr lang="en-US" sz="1200" dirty="0"/>
          </a:p>
        </p:txBody>
      </p:sp>
      <p:cxnSp>
        <p:nvCxnSpPr>
          <p:cNvPr id="8" name="Straight Connector 7"/>
          <p:cNvCxnSpPr>
            <a:stCxn id="5" idx="5"/>
          </p:cNvCxnSpPr>
          <p:nvPr/>
        </p:nvCxnSpPr>
        <p:spPr>
          <a:xfrm>
            <a:off x="2545002" y="1325048"/>
            <a:ext cx="1341198" cy="7675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2"/>
          </p:cNvCxnSpPr>
          <p:nvPr/>
        </p:nvCxnSpPr>
        <p:spPr>
          <a:xfrm flipH="1">
            <a:off x="5943600" y="1028700"/>
            <a:ext cx="1301544" cy="11139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971800" y="5257800"/>
            <a:ext cx="373380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Public Data Source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723550" y="76200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b="1" dirty="0" smtClean="0">
                <a:solidFill>
                  <a:srgbClr val="F49C3E"/>
                </a:solidFill>
              </a:rPr>
              <a:t>And further still  … WAN Client Server</a:t>
            </a:r>
            <a:endParaRPr lang="en-US" b="1" dirty="0">
              <a:solidFill>
                <a:srgbClr val="F49C3E"/>
              </a:solidFill>
            </a:endParaRPr>
          </a:p>
        </p:txBody>
      </p:sp>
      <p:cxnSp>
        <p:nvCxnSpPr>
          <p:cNvPr id="12" name="Straight Connector 11"/>
          <p:cNvCxnSpPr>
            <a:stCxn id="7" idx="3"/>
            <a:endCxn id="10" idx="0"/>
          </p:cNvCxnSpPr>
          <p:nvPr/>
        </p:nvCxnSpPr>
        <p:spPr>
          <a:xfrm>
            <a:off x="4838700" y="4873752"/>
            <a:ext cx="0" cy="384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xplosion 1 27"/>
          <p:cNvSpPr/>
          <p:nvPr/>
        </p:nvSpPr>
        <p:spPr>
          <a:xfrm>
            <a:off x="3165372" y="1411224"/>
            <a:ext cx="3429000" cy="1708372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Internet</a:t>
            </a:r>
            <a:endParaRPr lang="en-US" dirty="0"/>
          </a:p>
        </p:txBody>
      </p:sp>
      <p:cxnSp>
        <p:nvCxnSpPr>
          <p:cNvPr id="54" name="Straight Connector 53"/>
          <p:cNvCxnSpPr>
            <a:endCxn id="7" idx="1"/>
          </p:cNvCxnSpPr>
          <p:nvPr/>
        </p:nvCxnSpPr>
        <p:spPr>
          <a:xfrm>
            <a:off x="4808256" y="2609088"/>
            <a:ext cx="30444" cy="1048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@JPM=foo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69484"/>
            <a:ext cx="9144000" cy="4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975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6156000" y="6588000"/>
            <a:ext cx="2160000" cy="180000"/>
          </a:xfrm>
        </p:spPr>
        <p:txBody>
          <a:bodyPr/>
          <a:lstStyle/>
          <a:p>
            <a:fld id="{EF936701-F3BE-46EF-A916-15960E192D9D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53175" y="6586020"/>
            <a:ext cx="540000" cy="180000"/>
          </a:xfrm>
        </p:spPr>
        <p:txBody>
          <a:bodyPr/>
          <a:lstStyle/>
          <a:p>
            <a:fld id="{FE4E17A9-EA06-4C60-9B5B-EF8399C2AF8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7696200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b="1" i="1" dirty="0" smtClean="0">
                <a:solidFill>
                  <a:srgbClr val="F49C3E"/>
                </a:solidFill>
              </a:rPr>
              <a:t>Latency Problem </a:t>
            </a:r>
            <a:r>
              <a:rPr lang="en-US" sz="2200" dirty="0" smtClean="0"/>
              <a:t>= Given that data is available, how fast can I access it for processing?</a:t>
            </a:r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2200" dirty="0" smtClean="0"/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2200" dirty="0"/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2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57288"/>
            <a:ext cx="8534400" cy="454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5562600"/>
            <a:ext cx="82296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91867E"/>
              </a:buClr>
            </a:pPr>
            <a:r>
              <a:rPr lang="en-US" sz="2200" dirty="0" smtClean="0"/>
              <a:t>Forget networked client server!!  All Low-Latency apps use </a:t>
            </a:r>
            <a:r>
              <a:rPr lang="en-US" sz="2200" i="1" dirty="0" smtClean="0"/>
              <a:t>highly optimized</a:t>
            </a:r>
            <a:r>
              <a:rPr lang="en-US" sz="2200" dirty="0" smtClean="0"/>
              <a:t> data feeds to bring the data “local”.</a:t>
            </a:r>
            <a:endParaRPr lang="en-US" sz="2200" dirty="0"/>
          </a:p>
        </p:txBody>
      </p:sp>
      <p:pic>
        <p:nvPicPr>
          <p:cNvPr id="7" name="Picture 6" descr="@JPM=foo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69484"/>
            <a:ext cx="9144000" cy="4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186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6156000" y="6588000"/>
            <a:ext cx="2160000" cy="180000"/>
          </a:xfrm>
        </p:spPr>
        <p:txBody>
          <a:bodyPr/>
          <a:lstStyle/>
          <a:p>
            <a:fld id="{EF936701-F3BE-46EF-A916-15960E192D9D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53175" y="6586020"/>
            <a:ext cx="540000" cy="180000"/>
          </a:xfrm>
        </p:spPr>
        <p:txBody>
          <a:bodyPr/>
          <a:lstStyle/>
          <a:p>
            <a:fld id="{FE4E17A9-EA06-4C60-9B5B-EF8399C2AF8E}" type="slidenum">
              <a:rPr lang="en-US" smtClean="0"/>
              <a:pPr/>
              <a:t>12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685800" y="685800"/>
                <a:ext cx="8001000" cy="37605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42900" indent="-342900">
                  <a:buClr>
                    <a:srgbClr val="91867E"/>
                  </a:buClr>
                  <a:buFont typeface="Credit Suisse Type Light" pitchFamily="34" charset="0"/>
                  <a:buChar char=""/>
                </a:pPr>
                <a:endParaRPr lang="en-US" sz="2200" b="1" dirty="0" smtClean="0"/>
              </a:p>
              <a:p>
                <a:pPr marL="342900" indent="-342900">
                  <a:buClr>
                    <a:srgbClr val="91867E"/>
                  </a:buClr>
                  <a:buFont typeface="Credit Suisse Type Light" pitchFamily="34" charset="0"/>
                  <a:buChar char=""/>
                </a:pPr>
                <a:endParaRPr lang="en-US" sz="2200" b="1" dirty="0" smtClean="0"/>
              </a:p>
              <a:p>
                <a:pPr marL="342900" indent="-342900">
                  <a:buClr>
                    <a:srgbClr val="91867E"/>
                  </a:buClr>
                  <a:buFont typeface="Credit Suisse Type Light" pitchFamily="34" charset="0"/>
                  <a:buChar char=""/>
                </a:pPr>
                <a:r>
                  <a:rPr lang="en-US" sz="2200" b="1" dirty="0" smtClean="0"/>
                  <a:t>Architecting Latency Solutions</a:t>
                </a:r>
                <a:r>
                  <a:rPr lang="en-US" sz="2200" dirty="0" smtClean="0"/>
                  <a:t>: </a:t>
                </a:r>
                <a:r>
                  <a:rPr lang="en-US" sz="1200" dirty="0" smtClean="0"/>
                  <a:t>answering the question “</a:t>
                </a:r>
                <a:r>
                  <a:rPr lang="en-US" sz="1200" dirty="0"/>
                  <a:t>How much am I willing to </a:t>
                </a:r>
                <a:r>
                  <a:rPr lang="en-US" sz="1200" dirty="0" smtClean="0"/>
                  <a:t>‘pay’ </a:t>
                </a:r>
                <a:r>
                  <a:rPr lang="en-US" sz="1200" dirty="0"/>
                  <a:t>to have my data as close as possible to processing resources</a:t>
                </a:r>
                <a:r>
                  <a:rPr lang="en-US" sz="1200" dirty="0" smtClean="0"/>
                  <a:t>?”</a:t>
                </a:r>
              </a:p>
              <a:p>
                <a:pPr>
                  <a:buClr>
                    <a:srgbClr val="91867E"/>
                  </a:buClr>
                </a:pPr>
                <a:endParaRPr lang="en-US" sz="1200" dirty="0" smtClean="0"/>
              </a:p>
              <a:p>
                <a:pPr marL="342900" indent="-342900">
                  <a:buClr>
                    <a:srgbClr val="91867E"/>
                  </a:buClr>
                  <a:buFont typeface="Credit Suisse Type Light" pitchFamily="34" charset="0"/>
                  <a:buChar char=""/>
                </a:pPr>
                <a:endParaRPr lang="en-US" sz="1200" dirty="0"/>
              </a:p>
              <a:p>
                <a:pPr marL="342900" indent="-342900">
                  <a:buClr>
                    <a:srgbClr val="91867E"/>
                  </a:buClr>
                  <a:buFont typeface="Credit Suisse Type Light" pitchFamily="34" charset="0"/>
                  <a:buChar char=""/>
                </a:pPr>
                <a:r>
                  <a:rPr lang="en-US" sz="4800" dirty="0" smtClean="0"/>
                  <a:t>E(L) 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4800" i="1" smtClean="0">
                            <a:latin typeface="Cambria Math"/>
                            <a:cs typeface="Times New Roman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US" sz="4800" b="0" i="0" smtClean="0">
                            <a:latin typeface="Cambria Math"/>
                            <a:cs typeface="Times New Roman"/>
                          </a:rPr>
                          <m:t>i</m:t>
                        </m:r>
                        <m:r>
                          <a:rPr lang="pt-BR" sz="4800" i="0" smtClean="0">
                            <a:latin typeface="Cambria Math"/>
                            <a:cs typeface="Times New Roman"/>
                          </a:rPr>
                          <m:t>=</m:t>
                        </m:r>
                        <m:r>
                          <a:rPr lang="pt-BR" sz="4800" i="1" smtClean="0">
                            <a:latin typeface="Cambria Math"/>
                            <a:cs typeface="Times New Roman"/>
                          </a:rPr>
                          <m:t>1</m:t>
                        </m:r>
                      </m:sub>
                      <m:sup>
                        <m:r>
                          <a:rPr lang="en-US" sz="4800" b="0" i="1" smtClean="0">
                            <a:latin typeface="Cambria Math"/>
                            <a:cs typeface="Times New Roman"/>
                          </a:rPr>
                          <m:t>𝑁</m:t>
                        </m:r>
                      </m:sup>
                      <m:e>
                        <m:r>
                          <a:rPr lang="en-US" sz="4800" b="0" i="1" smtClean="0"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en-US" sz="4800" b="0" i="1" smtClean="0">
                            <a:latin typeface="Cambria Math"/>
                            <a:cs typeface="Times New Roman"/>
                          </a:rPr>
                          <m:t>𝑡</m:t>
                        </m:r>
                        <m:r>
                          <a:rPr lang="en-US" sz="4800" b="0" i="1" smtClean="0">
                            <a:latin typeface="Cambria Math"/>
                            <a:cs typeface="Times New Roman"/>
                          </a:rPr>
                          <m:t>(</m:t>
                        </m:r>
                        <m:r>
                          <a:rPr lang="en-US" sz="4800" b="0" i="1" smtClean="0">
                            <a:latin typeface="Cambria Math"/>
                            <a:cs typeface="Times New Roman"/>
                          </a:rPr>
                          <m:t>𝑙</m:t>
                        </m:r>
                      </m:e>
                    </m:nary>
                  </m:oMath>
                </a14:m>
                <a:r>
                  <a:rPr lang="en-US" sz="4800" i="1" baseline="-25000" dirty="0" err="1" smtClean="0"/>
                  <a:t>i</a:t>
                </a:r>
                <a:r>
                  <a:rPr lang="en-US" sz="4800" i="1" baseline="-25000" dirty="0" smtClean="0"/>
                  <a:t> </a:t>
                </a:r>
                <a:r>
                  <a:rPr lang="en-US" sz="4800" i="1" dirty="0" smtClean="0"/>
                  <a:t>)P(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cs typeface="Times New Roman"/>
                      </a:rPr>
                      <m:t>𝑙</m:t>
                    </m:r>
                    <m:r>
                      <a:rPr lang="en-US" sz="4800" i="1">
                        <a:latin typeface="Cambria Math"/>
                        <a:cs typeface="Times New Roman"/>
                      </a:rPr>
                      <m:t> </m:t>
                    </m:r>
                  </m:oMath>
                </a14:m>
                <a:r>
                  <a:rPr lang="en-US" sz="4800" i="1" baseline="-25000" dirty="0" err="1" smtClean="0"/>
                  <a:t>i</a:t>
                </a:r>
                <a:r>
                  <a:rPr lang="en-US" sz="4800" i="1" dirty="0" smtClean="0"/>
                  <a:t>)</a:t>
                </a:r>
              </a:p>
              <a:p>
                <a:pPr marL="342900" indent="-342900">
                  <a:buClr>
                    <a:srgbClr val="91867E"/>
                  </a:buClr>
                  <a:buFont typeface="Credit Suisse Type Light" pitchFamily="34" charset="0"/>
                  <a:buChar char=""/>
                </a:pPr>
                <a:endParaRPr lang="en-US" sz="4800" i="1" dirty="0"/>
              </a:p>
              <a:p>
                <a:pPr marL="342900" indent="-342900">
                  <a:buClr>
                    <a:srgbClr val="91867E"/>
                  </a:buClr>
                  <a:buFont typeface="Credit Suisse Type Light" pitchFamily="34" charset="0"/>
                  <a:buChar char=""/>
                </a:pPr>
                <a:endParaRPr lang="en-US" sz="2200" i="1" dirty="0" smtClean="0"/>
              </a:p>
              <a:p>
                <a:pPr marL="342900" indent="-342900">
                  <a:buClr>
                    <a:srgbClr val="91867E"/>
                  </a:buClr>
                  <a:buFont typeface="Credit Suisse Type Light" pitchFamily="34" charset="0"/>
                  <a:buChar char=""/>
                </a:pPr>
                <a:endParaRPr lang="en-US" sz="22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685800"/>
                <a:ext cx="8001000" cy="3760581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4573" r="-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76600"/>
            <a:ext cx="3902075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228600"/>
            <a:ext cx="8229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3600" b="1" dirty="0" smtClean="0">
                <a:solidFill>
                  <a:srgbClr val="F49C3E"/>
                </a:solidFill>
              </a:rPr>
              <a:t>Latency Math ….</a:t>
            </a:r>
            <a:endParaRPr lang="en-US" sz="3600" b="1" dirty="0">
              <a:solidFill>
                <a:srgbClr val="F49C3E"/>
              </a:solidFill>
            </a:endParaRPr>
          </a:p>
        </p:txBody>
      </p:sp>
      <p:pic>
        <p:nvPicPr>
          <p:cNvPr id="7" name="Picture 6" descr="@JPM=foo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369484"/>
            <a:ext cx="9144000" cy="4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068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6156000" y="6588000"/>
            <a:ext cx="2160000" cy="180000"/>
          </a:xfrm>
        </p:spPr>
        <p:txBody>
          <a:bodyPr/>
          <a:lstStyle/>
          <a:p>
            <a:fld id="{EF936701-F3BE-46EF-A916-15960E192D9D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53175" y="6586020"/>
            <a:ext cx="540000" cy="180000"/>
          </a:xfrm>
        </p:spPr>
        <p:txBody>
          <a:bodyPr/>
          <a:lstStyle/>
          <a:p>
            <a:fld id="{FE4E17A9-EA06-4C60-9B5B-EF8399C2AF8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228600"/>
            <a:ext cx="8229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3600" b="1" dirty="0" smtClean="0">
                <a:solidFill>
                  <a:srgbClr val="F49C3E"/>
                </a:solidFill>
              </a:rPr>
              <a:t>Latency Physics ….</a:t>
            </a:r>
            <a:endParaRPr lang="en-US" sz="3600" b="1" dirty="0">
              <a:solidFill>
                <a:srgbClr val="F49C3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295400"/>
            <a:ext cx="7620000" cy="44012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dirty="0" smtClean="0"/>
              <a:t>2,000 PhD Physicists now working on Wall St.</a:t>
            </a:r>
          </a:p>
          <a:p>
            <a:pPr>
              <a:buClr>
                <a:srgbClr val="91867E"/>
              </a:buClr>
            </a:pPr>
            <a:endParaRPr lang="en-US" sz="2200" dirty="0" smtClean="0"/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dirty="0" smtClean="0"/>
              <a:t>U.S. Colleges and Universities </a:t>
            </a:r>
            <a:r>
              <a:rPr lang="en-US" sz="2200" i="1" dirty="0" smtClean="0"/>
              <a:t>cannot</a:t>
            </a:r>
            <a:r>
              <a:rPr lang="en-US" sz="2200" dirty="0" smtClean="0"/>
              <a:t> produce nearly enough Physics PhDs  to meet Wall St. demand</a:t>
            </a:r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2200" dirty="0"/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dirty="0" smtClean="0"/>
              <a:t>Many of these PhD Physicists are from former Soviet-Bloc countries</a:t>
            </a:r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2200" dirty="0"/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dirty="0" smtClean="0"/>
              <a:t>COLD-WAR priority work = building defenses that could stop Western advances in Stealth technology (largely un-successful)</a:t>
            </a:r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2200" dirty="0"/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dirty="0" smtClean="0"/>
              <a:t>POST COLD-WAR priority work = designing low-latency, high-frequency Capital Markets trading algorithms (very successful!)</a:t>
            </a:r>
            <a:endParaRPr lang="en-US" sz="2200" dirty="0"/>
          </a:p>
        </p:txBody>
      </p:sp>
      <p:pic>
        <p:nvPicPr>
          <p:cNvPr id="7" name="Picture 6" descr="@JPM=foo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69484"/>
            <a:ext cx="9144000" cy="4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914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6156000" y="6588000"/>
            <a:ext cx="2160000" cy="180000"/>
          </a:xfrm>
        </p:spPr>
        <p:txBody>
          <a:bodyPr/>
          <a:lstStyle/>
          <a:p>
            <a:fld id="{EF936701-F3BE-46EF-A916-15960E192D9D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53175" y="6586020"/>
            <a:ext cx="540000" cy="180000"/>
          </a:xfrm>
        </p:spPr>
        <p:txBody>
          <a:bodyPr/>
          <a:lstStyle/>
          <a:p>
            <a:fld id="{FE4E17A9-EA06-4C60-9B5B-EF8399C2AF8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228600"/>
            <a:ext cx="8229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3600" b="1" dirty="0" smtClean="0">
                <a:solidFill>
                  <a:srgbClr val="F49C3E"/>
                </a:solidFill>
              </a:rPr>
              <a:t>Latency Physics ….</a:t>
            </a:r>
            <a:endParaRPr lang="en-US" sz="3600" b="1" dirty="0">
              <a:solidFill>
                <a:srgbClr val="F49C3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676400"/>
            <a:ext cx="7086600" cy="44012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i="1" dirty="0" smtClean="0"/>
              <a:t>Famous LL/HF Capital Markets Trading Algorithms </a:t>
            </a:r>
            <a:r>
              <a:rPr lang="en-US" sz="2200" dirty="0" smtClean="0"/>
              <a:t>= </a:t>
            </a:r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2200" dirty="0"/>
          </a:p>
          <a:p>
            <a:pPr marL="800100" lvl="1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dirty="0" smtClean="0"/>
              <a:t>“Cherokee Nation”</a:t>
            </a:r>
          </a:p>
          <a:p>
            <a:pPr marL="800100" lvl="1" indent="-342900"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2200" dirty="0"/>
          </a:p>
          <a:p>
            <a:pPr marL="800100" lvl="1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dirty="0"/>
              <a:t>“Marco Polo”</a:t>
            </a:r>
          </a:p>
          <a:p>
            <a:pPr marL="800100" lvl="1" indent="-342900"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2200" dirty="0" smtClean="0"/>
          </a:p>
          <a:p>
            <a:pPr marL="800100" lvl="1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dirty="0" smtClean="0"/>
              <a:t>“Boston Shuffler”</a:t>
            </a:r>
          </a:p>
          <a:p>
            <a:pPr marL="800100" lvl="1" indent="-342900"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2200" dirty="0"/>
          </a:p>
          <a:p>
            <a:pPr marL="800100" lvl="1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dirty="0" smtClean="0"/>
              <a:t>“Frog Pond”</a:t>
            </a:r>
          </a:p>
          <a:p>
            <a:pPr marL="800100" lvl="1" indent="-342900"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2200" dirty="0"/>
          </a:p>
          <a:p>
            <a:pPr marL="800100" lvl="1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dirty="0" smtClean="0"/>
              <a:t>“Carnival”</a:t>
            </a:r>
          </a:p>
          <a:p>
            <a:pPr marL="800100" lvl="1" indent="-342900"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2200" dirty="0"/>
          </a:p>
          <a:p>
            <a:pPr marL="800100" lvl="1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dirty="0" smtClean="0"/>
              <a:t>“Twilight”</a:t>
            </a:r>
            <a:endParaRPr lang="en-US" sz="2200" dirty="0"/>
          </a:p>
        </p:txBody>
      </p:sp>
      <p:pic>
        <p:nvPicPr>
          <p:cNvPr id="7" name="Picture 6" descr="@JPM=foo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69484"/>
            <a:ext cx="9144000" cy="4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272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822960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b="1" dirty="0" smtClean="0">
                <a:solidFill>
                  <a:srgbClr val="F49C3E"/>
                </a:solidFill>
              </a:rPr>
              <a:t>Why these names, e.g.  Why “Cherokee Nation”?</a:t>
            </a:r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2200" dirty="0" smtClean="0"/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2200" dirty="0" smtClean="0"/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2200" dirty="0"/>
          </a:p>
        </p:txBody>
      </p:sp>
      <p:pic>
        <p:nvPicPr>
          <p:cNvPr id="5" name="Picture 4" descr="CherokeeN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371600"/>
            <a:ext cx="6705600" cy="4216096"/>
          </a:xfrm>
          <a:prstGeom prst="rect">
            <a:avLst/>
          </a:prstGeom>
        </p:spPr>
      </p:pic>
      <p:pic>
        <p:nvPicPr>
          <p:cNvPr id="6" name="Picture 5" descr="@JPM=foo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69484"/>
            <a:ext cx="9144000" cy="488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6156000" y="6588000"/>
            <a:ext cx="2160000" cy="180000"/>
          </a:xfrm>
        </p:spPr>
        <p:txBody>
          <a:bodyPr/>
          <a:lstStyle/>
          <a:p>
            <a:fld id="{EF936701-F3BE-46EF-A916-15960E192D9D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53175" y="6586020"/>
            <a:ext cx="540000" cy="180000"/>
          </a:xfrm>
        </p:spPr>
        <p:txBody>
          <a:bodyPr/>
          <a:lstStyle/>
          <a:p>
            <a:fld id="{FE4E17A9-EA06-4C60-9B5B-EF8399C2AF8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228600"/>
            <a:ext cx="8229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3600" b="1" dirty="0" smtClean="0">
                <a:solidFill>
                  <a:srgbClr val="F49C3E"/>
                </a:solidFill>
              </a:rPr>
              <a:t>Latency Physics ….</a:t>
            </a:r>
            <a:endParaRPr lang="en-US" sz="3600" b="1" dirty="0">
              <a:solidFill>
                <a:srgbClr val="F49C3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2715" y="914400"/>
            <a:ext cx="7010400" cy="51398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dirty="0" smtClean="0"/>
              <a:t>Bottom Line :</a:t>
            </a:r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2200" dirty="0" smtClean="0"/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3600" b="1" i="1" dirty="0" smtClean="0"/>
              <a:t>Great Latency  </a:t>
            </a:r>
            <a:r>
              <a:rPr lang="en-US" sz="3600" b="1" i="1" dirty="0" err="1" smtClean="0"/>
              <a:t>iff</a:t>
            </a:r>
            <a:r>
              <a:rPr lang="en-US" sz="3600" b="1" i="1" dirty="0" smtClean="0"/>
              <a:t> Great Location</a:t>
            </a:r>
            <a:endParaRPr lang="en-US" sz="3600" b="1" i="1" dirty="0"/>
          </a:p>
          <a:p>
            <a:pPr>
              <a:buClr>
                <a:srgbClr val="91867E"/>
              </a:buClr>
            </a:pPr>
            <a:endParaRPr lang="en-US" sz="2200" b="1" i="1" dirty="0" smtClean="0"/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b="1" i="1" dirty="0" smtClean="0"/>
              <a:t>FAMOUS CASE STUDY = </a:t>
            </a:r>
            <a:r>
              <a:rPr lang="en-US" sz="3200" b="1" i="1" dirty="0" smtClean="0">
                <a:solidFill>
                  <a:srgbClr val="F49C3E"/>
                </a:solidFill>
              </a:rPr>
              <a:t>NYC Carrier Hotel</a:t>
            </a:r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2200" b="1" i="1" dirty="0"/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b="1" i="1" dirty="0" smtClean="0"/>
              <a:t>Algorithms “check in”  but  … They don’t  “check out”  !               (details to follow)</a:t>
            </a:r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2200" b="1" i="1" dirty="0"/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b="1" i="1" dirty="0">
                <a:hlinkClick r:id="rId2"/>
              </a:rPr>
              <a:t>http://</a:t>
            </a:r>
            <a:r>
              <a:rPr lang="en-US" sz="2200" b="1" i="1" dirty="0" smtClean="0">
                <a:hlinkClick r:id="rId2"/>
              </a:rPr>
              <a:t>www.carrierhotels.com/news/September2001/60hudson.shtml</a:t>
            </a:r>
            <a:r>
              <a:rPr lang="en-US" sz="2200" b="1" i="1" dirty="0" smtClean="0"/>
              <a:t> </a:t>
            </a:r>
            <a:endParaRPr lang="en-US" sz="2200" b="1" i="1" dirty="0"/>
          </a:p>
        </p:txBody>
      </p:sp>
      <p:pic>
        <p:nvPicPr>
          <p:cNvPr id="7" name="Picture 6" descr="@JPM=foo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69484"/>
            <a:ext cx="9144000" cy="4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484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6156000" y="6588000"/>
            <a:ext cx="2160000" cy="180000"/>
          </a:xfrm>
        </p:spPr>
        <p:txBody>
          <a:bodyPr/>
          <a:lstStyle/>
          <a:p>
            <a:fld id="{EF936701-F3BE-46EF-A916-15960E192D9D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53175" y="6586020"/>
            <a:ext cx="540000" cy="180000"/>
          </a:xfrm>
        </p:spPr>
        <p:txBody>
          <a:bodyPr/>
          <a:lstStyle/>
          <a:p>
            <a:fld id="{FE4E17A9-EA06-4C60-9B5B-EF8399C2AF8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5516" y="0"/>
            <a:ext cx="6855609" cy="635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@JPM=foo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69484"/>
            <a:ext cx="9144000" cy="4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177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6156000" y="6588000"/>
            <a:ext cx="2160000" cy="180000"/>
          </a:xfrm>
        </p:spPr>
        <p:txBody>
          <a:bodyPr/>
          <a:lstStyle/>
          <a:p>
            <a:fld id="{EF936701-F3BE-46EF-A916-15960E192D9D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53175" y="6586020"/>
            <a:ext cx="540000" cy="180000"/>
          </a:xfrm>
        </p:spPr>
        <p:txBody>
          <a:bodyPr/>
          <a:lstStyle/>
          <a:p>
            <a:fld id="{FE4E17A9-EA06-4C60-9B5B-EF8399C2AF8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-12980"/>
            <a:ext cx="6902450" cy="636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8207"/>
            <a:ext cx="1082675" cy="1428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File:Bell System hires 1969 logo blue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4267" y="1605377"/>
            <a:ext cx="361950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@JPM=foot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369484"/>
            <a:ext cx="9144000" cy="4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828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6156000" y="6588000"/>
            <a:ext cx="2160000" cy="180000"/>
          </a:xfrm>
        </p:spPr>
        <p:txBody>
          <a:bodyPr/>
          <a:lstStyle/>
          <a:p>
            <a:fld id="{EF936701-F3BE-46EF-A916-15960E192D9D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447800" y="6096000"/>
            <a:ext cx="4680000" cy="18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53175" y="6586020"/>
            <a:ext cx="540000" cy="180000"/>
          </a:xfrm>
        </p:spPr>
        <p:txBody>
          <a:bodyPr/>
          <a:lstStyle/>
          <a:p>
            <a:fld id="{FE4E17A9-EA06-4C60-9B5B-EF8399C2AF8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938" y="395288"/>
            <a:ext cx="8618537" cy="606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@JPM=foo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69484"/>
            <a:ext cx="9144000" cy="4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630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2885" y="990600"/>
            <a:ext cx="7391400" cy="5047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000" dirty="0" smtClean="0"/>
              <a:t>Winter 1997, high stakes problems encountered by those Enterprises that trusted the “Web Applications are ready!” promise.</a:t>
            </a:r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2000" dirty="0"/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000" dirty="0" smtClean="0"/>
              <a:t>CASE:   The week before Christmas 1997 the web-facing OMS at </a:t>
            </a:r>
            <a:r>
              <a:rPr lang="en-US" sz="2000" dirty="0" smtClean="0">
                <a:hlinkClick r:id="rId2"/>
              </a:rPr>
              <a:t>www.amazon.com</a:t>
            </a:r>
            <a:r>
              <a:rPr lang="en-US" sz="2000" dirty="0" smtClean="0"/>
              <a:t> </a:t>
            </a:r>
            <a:r>
              <a:rPr lang="en-US" sz="2000" i="1" dirty="0" smtClean="0"/>
              <a:t>repeatedly</a:t>
            </a:r>
            <a:r>
              <a:rPr lang="en-US" sz="2000" dirty="0" smtClean="0"/>
              <a:t> crashed.  Availability was severely impacted.   Millions of dollars in potential revenue were lost.  Credibility with customers damaged.  Put simply, AMAZON.com cannot go down the week before Christmas!   </a:t>
            </a:r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2000" dirty="0"/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000" dirty="0" smtClean="0"/>
              <a:t>An urgent, immediate solution was required to correct legacy application architectures so that they could </a:t>
            </a:r>
            <a:r>
              <a:rPr lang="en-US" sz="2000" i="1" dirty="0" smtClean="0"/>
              <a:t>reliably</a:t>
            </a:r>
            <a:r>
              <a:rPr lang="en-US" sz="2000" dirty="0" smtClean="0"/>
              <a:t> and </a:t>
            </a:r>
            <a:r>
              <a:rPr lang="en-US" sz="2000" i="1" dirty="0" err="1" smtClean="0"/>
              <a:t>performantly</a:t>
            </a:r>
            <a:r>
              <a:rPr lang="en-US" sz="2000" dirty="0" smtClean="0"/>
              <a:t> operate at “Internet scale”. </a:t>
            </a:r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2000" dirty="0"/>
          </a:p>
          <a:p>
            <a:pPr marL="342900" indent="-342900">
              <a:buClr>
                <a:srgbClr val="91867E"/>
              </a:buClr>
            </a:pPr>
            <a:r>
              <a:rPr lang="en-US" sz="2000" dirty="0" smtClean="0"/>
              <a:t>               </a:t>
            </a:r>
            <a:r>
              <a:rPr lang="en-US" sz="2000" b="1" dirty="0" smtClean="0">
                <a:solidFill>
                  <a:srgbClr val="F49C3E"/>
                </a:solidFill>
              </a:rPr>
              <a:t>Enter </a:t>
            </a:r>
            <a:r>
              <a:rPr lang="en-US" sz="2800" b="1" dirty="0" smtClean="0">
                <a:solidFill>
                  <a:srgbClr val="F49C3E"/>
                </a:solidFill>
              </a:rPr>
              <a:t>Caching Technology!</a:t>
            </a:r>
            <a:endParaRPr lang="en-US" sz="2800" b="1" dirty="0">
              <a:solidFill>
                <a:srgbClr val="F49C3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52400"/>
            <a:ext cx="76962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b="1" dirty="0" smtClean="0">
                <a:solidFill>
                  <a:srgbClr val="F49C3E"/>
                </a:solidFill>
              </a:rPr>
              <a:t>Early (Major) Problems:</a:t>
            </a:r>
            <a:endParaRPr lang="en-US" sz="2200" b="1" dirty="0">
              <a:solidFill>
                <a:srgbClr val="F49C3E"/>
              </a:solidFill>
            </a:endParaRPr>
          </a:p>
        </p:txBody>
      </p:sp>
      <p:pic>
        <p:nvPicPr>
          <p:cNvPr id="7" name="Picture 6" descr="@JPM=foo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69484"/>
            <a:ext cx="9144000" cy="4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347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6156000" y="6588000"/>
            <a:ext cx="2160000" cy="180000"/>
          </a:xfrm>
        </p:spPr>
        <p:txBody>
          <a:bodyPr/>
          <a:lstStyle/>
          <a:p>
            <a:fld id="{EF936701-F3BE-46EF-A916-15960E192D9D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53175" y="6586020"/>
            <a:ext cx="540000" cy="180000"/>
          </a:xfrm>
        </p:spPr>
        <p:txBody>
          <a:bodyPr/>
          <a:lstStyle/>
          <a:p>
            <a:fld id="{FE4E17A9-EA06-4C60-9B5B-EF8399C2AF8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2025" y="76200"/>
            <a:ext cx="7219950" cy="628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@JPM=foo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69484"/>
            <a:ext cx="9144000" cy="4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864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6156000" y="6588000"/>
            <a:ext cx="2160000" cy="180000"/>
          </a:xfrm>
        </p:spPr>
        <p:txBody>
          <a:bodyPr/>
          <a:lstStyle/>
          <a:p>
            <a:fld id="{EF936701-F3BE-46EF-A916-15960E192D9D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53175" y="6586020"/>
            <a:ext cx="540000" cy="180000"/>
          </a:xfrm>
        </p:spPr>
        <p:txBody>
          <a:bodyPr/>
          <a:lstStyle/>
          <a:p>
            <a:fld id="{FE4E17A9-EA06-4C60-9B5B-EF8399C2AF8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" y="384175"/>
            <a:ext cx="8763000" cy="608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@JPM=foo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69484"/>
            <a:ext cx="9144000" cy="4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576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6156000" y="6588000"/>
            <a:ext cx="2160000" cy="180000"/>
          </a:xfrm>
        </p:spPr>
        <p:txBody>
          <a:bodyPr/>
          <a:lstStyle/>
          <a:p>
            <a:fld id="{EF936701-F3BE-46EF-A916-15960E192D9D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53175" y="6586020"/>
            <a:ext cx="540000" cy="180000"/>
          </a:xfrm>
        </p:spPr>
        <p:txBody>
          <a:bodyPr/>
          <a:lstStyle/>
          <a:p>
            <a:fld id="{FE4E17A9-EA06-4C60-9B5B-EF8399C2AF8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838200"/>
            <a:ext cx="7620000" cy="40626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dirty="0" smtClean="0"/>
              <a:t>Full story of the legend of the NYC Carrier Hotel … and how it became the place where </a:t>
            </a:r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2200" dirty="0"/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dirty="0" smtClean="0"/>
              <a:t>“</a:t>
            </a:r>
            <a:r>
              <a:rPr lang="en-US" sz="2200" i="1" dirty="0" smtClean="0"/>
              <a:t>wall street trading algorithms check in … but they don’t check out</a:t>
            </a:r>
            <a:r>
              <a:rPr lang="en-US" sz="2200" dirty="0" smtClean="0"/>
              <a:t>” </a:t>
            </a:r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2200" dirty="0"/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dirty="0" smtClean="0"/>
              <a:t>is </a:t>
            </a:r>
            <a:r>
              <a:rPr lang="en-US" sz="2200" i="1" dirty="0" smtClean="0"/>
              <a:t>very</a:t>
            </a:r>
            <a:r>
              <a:rPr lang="en-US" sz="2200" dirty="0" smtClean="0"/>
              <a:t> compellingly told here:</a:t>
            </a:r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2200" dirty="0"/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2200" dirty="0" smtClean="0"/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dirty="0">
                <a:hlinkClick r:id="rId2"/>
              </a:rPr>
              <a:t>http://</a:t>
            </a:r>
            <a:r>
              <a:rPr lang="en-US" sz="2200" dirty="0" smtClean="0">
                <a:hlinkClick r:id="rId2"/>
              </a:rPr>
              <a:t>www.ted.com/talks/kevin_slavin_how_algorithms_shape_our_world.html</a:t>
            </a:r>
            <a:r>
              <a:rPr lang="en-US" sz="2200" dirty="0" smtClean="0"/>
              <a:t> </a:t>
            </a:r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2200" dirty="0"/>
          </a:p>
        </p:txBody>
      </p:sp>
      <p:pic>
        <p:nvPicPr>
          <p:cNvPr id="6" name="Picture 5" descr="@JPM=foo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69484"/>
            <a:ext cx="9144000" cy="4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300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6156000" y="6588000"/>
            <a:ext cx="2160000" cy="180000"/>
          </a:xfrm>
        </p:spPr>
        <p:txBody>
          <a:bodyPr/>
          <a:lstStyle/>
          <a:p>
            <a:fld id="{EF936701-F3BE-46EF-A916-15960E192D9D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53175" y="6586020"/>
            <a:ext cx="540000" cy="180000"/>
          </a:xfrm>
        </p:spPr>
        <p:txBody>
          <a:bodyPr/>
          <a:lstStyle/>
          <a:p>
            <a:fld id="{FE4E17A9-EA06-4C60-9B5B-EF8399C2AF8E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7912100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304800"/>
            <a:ext cx="746760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b="1" dirty="0" smtClean="0">
                <a:solidFill>
                  <a:srgbClr val="F49C3E"/>
                </a:solidFill>
              </a:rPr>
              <a:t>Beyond LL/HF Caching’s Mathematics, Physics and (dramatic) case studies we can sum up the general definition of Caching performance in one simple expression ratio:</a:t>
            </a:r>
            <a:endParaRPr lang="en-US" sz="2200" b="1" dirty="0">
              <a:solidFill>
                <a:srgbClr val="F49C3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5374029"/>
            <a:ext cx="71628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b="1" dirty="0" smtClean="0">
                <a:solidFill>
                  <a:srgbClr val="F49C3E"/>
                </a:solidFill>
              </a:rPr>
              <a:t>How can we best make this happen w/ Java Caching technology?</a:t>
            </a:r>
            <a:endParaRPr lang="en-US" sz="2200" b="1" dirty="0">
              <a:solidFill>
                <a:srgbClr val="F49C3E"/>
              </a:solidFill>
            </a:endParaRPr>
          </a:p>
        </p:txBody>
      </p:sp>
      <p:pic>
        <p:nvPicPr>
          <p:cNvPr id="7" name="Picture 6" descr="@JPM=foo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69484"/>
            <a:ext cx="9144000" cy="4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260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6156000" y="6588000"/>
            <a:ext cx="2160000" cy="180000"/>
          </a:xfrm>
        </p:spPr>
        <p:txBody>
          <a:bodyPr/>
          <a:lstStyle/>
          <a:p>
            <a:fld id="{EF936701-F3BE-46EF-A916-15960E192D9D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53175" y="6586020"/>
            <a:ext cx="540000" cy="180000"/>
          </a:xfrm>
        </p:spPr>
        <p:txBody>
          <a:bodyPr/>
          <a:lstStyle/>
          <a:p>
            <a:fld id="{FE4E17A9-EA06-4C60-9B5B-EF8399C2AF8E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788" y="692150"/>
            <a:ext cx="8732837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@JPM=foo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69484"/>
            <a:ext cx="9144000" cy="4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305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6156000" y="6588000"/>
            <a:ext cx="2160000" cy="180000"/>
          </a:xfrm>
        </p:spPr>
        <p:txBody>
          <a:bodyPr/>
          <a:lstStyle/>
          <a:p>
            <a:fld id="{EF936701-F3BE-46EF-A916-15960E192D9D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53175" y="6586020"/>
            <a:ext cx="540000" cy="180000"/>
          </a:xfrm>
        </p:spPr>
        <p:txBody>
          <a:bodyPr/>
          <a:lstStyle/>
          <a:p>
            <a:fld id="{FE4E17A9-EA06-4C60-9B5B-EF8399C2AF8E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936625"/>
            <a:ext cx="8642350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@JPM=foo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69484"/>
            <a:ext cx="9144000" cy="4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462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@JPM=foo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69484"/>
            <a:ext cx="9144000" cy="4885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304800"/>
            <a:ext cx="769620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b="1" dirty="0" smtClean="0">
                <a:solidFill>
                  <a:srgbClr val="F49C3E"/>
                </a:solidFill>
              </a:rPr>
              <a:t>CAP:   The simplest view of </a:t>
            </a:r>
            <a:r>
              <a:rPr lang="en-US" sz="2200" b="1" i="1" dirty="0" smtClean="0">
                <a:solidFill>
                  <a:srgbClr val="F49C3E"/>
                </a:solidFill>
              </a:rPr>
              <a:t>simultaneous</a:t>
            </a:r>
            <a:r>
              <a:rPr lang="en-US" sz="2200" b="1" dirty="0" smtClean="0">
                <a:solidFill>
                  <a:srgbClr val="F49C3E"/>
                </a:solidFill>
              </a:rPr>
              <a:t> service guarantee capabilities and tradeoffs.  </a:t>
            </a:r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2200" dirty="0"/>
          </a:p>
        </p:txBody>
      </p:sp>
      <p:sp>
        <p:nvSpPr>
          <p:cNvPr id="4" name="Oval 3"/>
          <p:cNvSpPr/>
          <p:nvPr/>
        </p:nvSpPr>
        <p:spPr>
          <a:xfrm>
            <a:off x="1371600" y="2286000"/>
            <a:ext cx="1828800" cy="1066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DataNode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029200" y="2209800"/>
            <a:ext cx="1828800" cy="1066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DataNode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62400" y="1752600"/>
            <a:ext cx="76200" cy="167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95800" y="1143000"/>
            <a:ext cx="32004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rgbClr val="91867E"/>
              </a:buClr>
            </a:pPr>
            <a:r>
              <a:rPr lang="en-US" sz="800" dirty="0" smtClean="0"/>
              <a:t>Abstract Communication</a:t>
            </a:r>
            <a:r>
              <a:rPr lang="en-US" sz="800" dirty="0" smtClean="0"/>
              <a:t> Partition</a:t>
            </a:r>
            <a:endParaRPr lang="en-US" sz="800" dirty="0"/>
          </a:p>
        </p:txBody>
      </p:sp>
      <p:cxnSp>
        <p:nvCxnSpPr>
          <p:cNvPr id="9" name="Elbow Connector 8"/>
          <p:cNvCxnSpPr>
            <a:stCxn id="6" idx="0"/>
          </p:cNvCxnSpPr>
          <p:nvPr/>
        </p:nvCxnSpPr>
        <p:spPr>
          <a:xfrm rot="5400000" flipH="1" flipV="1">
            <a:off x="3911600" y="1320800"/>
            <a:ext cx="520700" cy="342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52600" y="3733800"/>
            <a:ext cx="5943600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dirty="0" smtClean="0"/>
              <a:t>1. Allowing 1 or both available nodes to be UPDATED means you lose simultaneous </a:t>
            </a:r>
            <a:r>
              <a:rPr lang="en-US" b="1" dirty="0" smtClean="0"/>
              <a:t>Consistency</a:t>
            </a:r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b="1" dirty="0" smtClean="0"/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dirty="0" smtClean="0"/>
              <a:t>2. To guarantee simultaneous Consistency you must make 1 node </a:t>
            </a:r>
            <a:r>
              <a:rPr lang="en-US" dirty="0" err="1" smtClean="0"/>
              <a:t>un</a:t>
            </a:r>
            <a:r>
              <a:rPr lang="en-US" b="1" dirty="0" err="1" smtClean="0"/>
              <a:t>Available</a:t>
            </a:r>
            <a:endParaRPr lang="en-US" b="1" dirty="0" smtClean="0"/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b="1" dirty="0" smtClean="0"/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dirty="0" smtClean="0"/>
              <a:t>3. If you want both C &amp; A then all nodes must communicate and synchronize, but then you gain </a:t>
            </a:r>
            <a:r>
              <a:rPr lang="en-US" b="1" dirty="0" smtClean="0"/>
              <a:t>Partition</a:t>
            </a:r>
            <a:r>
              <a:rPr lang="en-US" dirty="0" smtClean="0"/>
              <a:t> risk (Communication could break).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85800" y="1524000"/>
            <a:ext cx="6629400" cy="2057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6156000" y="6588000"/>
            <a:ext cx="2160000" cy="180000"/>
          </a:xfrm>
        </p:spPr>
        <p:txBody>
          <a:bodyPr/>
          <a:lstStyle/>
          <a:p>
            <a:fld id="{EF936701-F3BE-46EF-A916-15960E192D9D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53175" y="6586020"/>
            <a:ext cx="540000" cy="180000"/>
          </a:xfrm>
        </p:spPr>
        <p:txBody>
          <a:bodyPr/>
          <a:lstStyle/>
          <a:p>
            <a:fld id="{FE4E17A9-EA06-4C60-9B5B-EF8399C2AF8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152400"/>
            <a:ext cx="8534400" cy="58477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000" b="1" i="1" dirty="0" smtClean="0"/>
              <a:t>Ben starts a “</a:t>
            </a:r>
            <a:r>
              <a:rPr lang="en-US" sz="2000" b="1" i="1" dirty="0"/>
              <a:t>B</a:t>
            </a:r>
            <a:r>
              <a:rPr lang="en-US" sz="2000" b="1" i="1" dirty="0" smtClean="0"/>
              <a:t>irthday Reminder” service</a:t>
            </a:r>
          </a:p>
          <a:p>
            <a:pPr marL="800100" lvl="1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000" b="1" dirty="0" smtClean="0"/>
              <a:t>@t=1 Call Ben  … put(“</a:t>
            </a:r>
            <a:r>
              <a:rPr lang="en-US" sz="2000" b="1" dirty="0" err="1" smtClean="0"/>
              <a:t>name”,”DOB</a:t>
            </a:r>
            <a:r>
              <a:rPr lang="en-US" sz="2000" b="1" dirty="0" smtClean="0"/>
              <a:t>”);</a:t>
            </a:r>
          </a:p>
          <a:p>
            <a:pPr marL="800100" lvl="1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000" b="1" dirty="0" smtClean="0"/>
              <a:t>@t=2 Call Ben …  get(‘</a:t>
            </a:r>
            <a:r>
              <a:rPr lang="en-US" sz="2000" b="1" dirty="0" err="1" smtClean="0"/>
              <a:t>name”,”DOB</a:t>
            </a:r>
            <a:r>
              <a:rPr lang="en-US" sz="2000" b="1" dirty="0" smtClean="0"/>
              <a:t>”);</a:t>
            </a:r>
          </a:p>
          <a:p>
            <a:pPr marL="800100" lvl="1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000" b="1" dirty="0" smtClean="0"/>
              <a:t>//lacks </a:t>
            </a:r>
            <a:r>
              <a:rPr lang="en-US" sz="2000" b="1" dirty="0" smtClean="0">
                <a:solidFill>
                  <a:srgbClr val="FF0000"/>
                </a:solidFill>
              </a:rPr>
              <a:t>availability</a:t>
            </a:r>
            <a:r>
              <a:rPr lang="en-US" sz="2000" b="1" dirty="0" smtClean="0"/>
              <a:t> … what if 2 calls arrive at same time?</a:t>
            </a:r>
          </a:p>
          <a:p>
            <a:pPr marL="800100" lvl="1" indent="-342900"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2000" b="1" dirty="0" smtClean="0"/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000" b="1" i="1" dirty="0" smtClean="0"/>
              <a:t>Ben adds ex-wife to answer phones</a:t>
            </a:r>
          </a:p>
          <a:p>
            <a:pPr marL="800100" lvl="1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000" b="1" dirty="0"/>
              <a:t>Call svc … put(“</a:t>
            </a:r>
            <a:r>
              <a:rPr lang="en-US" sz="2000" b="1" dirty="0" err="1"/>
              <a:t>name”,”DOB</a:t>
            </a:r>
            <a:r>
              <a:rPr lang="en-US" sz="2000" b="1" dirty="0"/>
              <a:t>”);</a:t>
            </a:r>
          </a:p>
          <a:p>
            <a:pPr marL="800100" lvl="1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000" b="1" dirty="0"/>
              <a:t>Call svc … get(“</a:t>
            </a:r>
            <a:r>
              <a:rPr lang="en-US" sz="2000" b="1" dirty="0" err="1"/>
              <a:t>name”,”DOB</a:t>
            </a:r>
            <a:r>
              <a:rPr lang="en-US" sz="2000" b="1" dirty="0"/>
              <a:t>”);</a:t>
            </a:r>
          </a:p>
          <a:p>
            <a:pPr marL="800100" lvl="1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000" b="1" dirty="0"/>
              <a:t>//lacks </a:t>
            </a:r>
            <a:r>
              <a:rPr lang="en-US" sz="2000" b="1" dirty="0">
                <a:solidFill>
                  <a:srgbClr val="FF0000"/>
                </a:solidFill>
              </a:rPr>
              <a:t>consistency</a:t>
            </a:r>
            <a:r>
              <a:rPr lang="en-US" sz="2000" b="1" dirty="0"/>
              <a:t> … what if call </a:t>
            </a:r>
            <a:endParaRPr lang="en-US" sz="2000" b="1" dirty="0" smtClean="0"/>
          </a:p>
          <a:p>
            <a:pPr marL="800100" lvl="1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000" b="1" dirty="0" smtClean="0"/>
              <a:t>@</a:t>
            </a:r>
            <a:r>
              <a:rPr lang="en-US" sz="2000" b="1" dirty="0"/>
              <a:t>t=1 Ben answers = put(“</a:t>
            </a:r>
            <a:r>
              <a:rPr lang="en-US" sz="2000" b="1" dirty="0" err="1"/>
              <a:t>name”,”DOB</a:t>
            </a:r>
            <a:r>
              <a:rPr lang="en-US" sz="2000" b="1" dirty="0"/>
              <a:t>”)  </a:t>
            </a:r>
            <a:endParaRPr lang="en-US" sz="2000" b="1" dirty="0" smtClean="0"/>
          </a:p>
          <a:p>
            <a:pPr marL="800100" lvl="1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000" b="1" dirty="0" smtClean="0"/>
              <a:t>@t=2 call back … but ..ex-Wife answers … </a:t>
            </a:r>
            <a:r>
              <a:rPr lang="en-US" sz="2000" b="1" dirty="0"/>
              <a:t>get(“</a:t>
            </a:r>
            <a:r>
              <a:rPr lang="en-US" sz="2000" b="1" dirty="0" err="1"/>
              <a:t>name”,”DOB</a:t>
            </a:r>
            <a:r>
              <a:rPr lang="en-US" sz="2000" b="1" dirty="0"/>
              <a:t>”) fails</a:t>
            </a:r>
            <a:r>
              <a:rPr lang="en-US" sz="2000" b="1" dirty="0" smtClean="0"/>
              <a:t>?</a:t>
            </a:r>
          </a:p>
          <a:p>
            <a:pPr marL="800100" lvl="1" indent="-342900"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2000" b="1" i="1" dirty="0"/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000" b="1" i="1" dirty="0" smtClean="0"/>
              <a:t>Ben &amp; ex-Wife add </a:t>
            </a:r>
            <a:r>
              <a:rPr lang="en-US" sz="2000" b="1" i="1" dirty="0" smtClean="0"/>
              <a:t>coherency </a:t>
            </a:r>
            <a:r>
              <a:rPr lang="en-US" sz="2000" b="1" i="1" smtClean="0"/>
              <a:t>and synchronization </a:t>
            </a:r>
            <a:r>
              <a:rPr lang="en-US" sz="2000" b="1" i="1" dirty="0" smtClean="0"/>
              <a:t>protocol</a:t>
            </a:r>
          </a:p>
          <a:p>
            <a:pPr marL="800100" lvl="1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000" b="1" dirty="0"/>
              <a:t>Call svc … put(“</a:t>
            </a:r>
            <a:r>
              <a:rPr lang="en-US" sz="2000" b="1" dirty="0" err="1"/>
              <a:t>name”,”DOB</a:t>
            </a:r>
            <a:r>
              <a:rPr lang="en-US" sz="2000" b="1" dirty="0" smtClean="0"/>
              <a:t>”);</a:t>
            </a:r>
          </a:p>
          <a:p>
            <a:pPr marL="800100" lvl="1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000" b="1" dirty="0" smtClean="0"/>
              <a:t>Ben &amp; ex-Wife get in fight …stop talking.  //coherency </a:t>
            </a:r>
            <a:r>
              <a:rPr lang="en-US" sz="2000" b="1" dirty="0" err="1" smtClean="0"/>
              <a:t>sol’n</a:t>
            </a:r>
            <a:r>
              <a:rPr lang="en-US" sz="2000" b="1" dirty="0" smtClean="0"/>
              <a:t> useless!</a:t>
            </a:r>
            <a:endParaRPr lang="en-US" sz="2000" b="1" dirty="0"/>
          </a:p>
          <a:p>
            <a:pPr marL="800100" lvl="1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000" b="1" dirty="0"/>
              <a:t>Call svc … get(“</a:t>
            </a:r>
            <a:r>
              <a:rPr lang="en-US" sz="2000" b="1" dirty="0" err="1"/>
              <a:t>name”,”DOB</a:t>
            </a:r>
            <a:r>
              <a:rPr lang="en-US" sz="2000" b="1" dirty="0"/>
              <a:t>”);</a:t>
            </a:r>
          </a:p>
          <a:p>
            <a:pPr marL="800100" lvl="1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000" b="1" dirty="0"/>
              <a:t>//lacks </a:t>
            </a:r>
            <a:r>
              <a:rPr lang="en-US" sz="2000" b="1" dirty="0" smtClean="0">
                <a:solidFill>
                  <a:srgbClr val="FF0000"/>
                </a:solidFill>
              </a:rPr>
              <a:t>partition tolerance</a:t>
            </a:r>
            <a:endParaRPr lang="en-US" sz="2200" b="1" i="1" dirty="0" smtClean="0"/>
          </a:p>
        </p:txBody>
      </p:sp>
      <p:pic>
        <p:nvPicPr>
          <p:cNvPr id="6" name="Picture 5" descr="@JPM=foo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69484"/>
            <a:ext cx="9144000" cy="4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950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6156000" y="6588000"/>
            <a:ext cx="2160000" cy="180000"/>
          </a:xfrm>
        </p:spPr>
        <p:txBody>
          <a:bodyPr/>
          <a:lstStyle/>
          <a:p>
            <a:fld id="{EF936701-F3BE-46EF-A916-15960E192D9D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53175" y="6586020"/>
            <a:ext cx="540000" cy="180000"/>
          </a:xfrm>
        </p:spPr>
        <p:txBody>
          <a:bodyPr/>
          <a:lstStyle/>
          <a:p>
            <a:fld id="{FE4E17A9-EA06-4C60-9B5B-EF8399C2AF8E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451850" cy="559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@JPM=foo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69484"/>
            <a:ext cx="9144000" cy="4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122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@JPM=foo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69484"/>
            <a:ext cx="9144000" cy="4885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28600"/>
            <a:ext cx="70104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b="1" dirty="0" smtClean="0">
                <a:solidFill>
                  <a:srgbClr val="F49C3E"/>
                </a:solidFill>
              </a:rPr>
              <a:t>Protocols for Cache Replacement/Consistency</a:t>
            </a:r>
            <a:endParaRPr lang="en-US" sz="2200" b="1" dirty="0">
              <a:solidFill>
                <a:srgbClr val="F49C3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352800"/>
            <a:ext cx="7194277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b="1" dirty="0" smtClean="0">
                <a:solidFill>
                  <a:srgbClr val="F49C3E"/>
                </a:solidFill>
              </a:rPr>
              <a:t>Protocols for Cache Partition(Node) Health/Healing</a:t>
            </a:r>
            <a:endParaRPr lang="en-US" sz="2200" b="1" dirty="0">
              <a:solidFill>
                <a:srgbClr val="F49C3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762000"/>
            <a:ext cx="5105400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buClr>
                <a:srgbClr val="91867E"/>
              </a:buClr>
              <a:buFont typeface="Arial" pitchFamily="34" charset="0"/>
              <a:buChar char="•"/>
            </a:pPr>
            <a:r>
              <a:rPr lang="en-US" sz="2200" dirty="0" err="1" smtClean="0"/>
              <a:t>Belady’s</a:t>
            </a:r>
            <a:r>
              <a:rPr lang="en-US" sz="2200" dirty="0" smtClean="0"/>
              <a:t> Algorithm (aka Clairvoyant) </a:t>
            </a:r>
          </a:p>
          <a:p>
            <a:pPr marL="457200" indent="-457200">
              <a:buClr>
                <a:srgbClr val="91867E"/>
              </a:buClr>
              <a:buFont typeface="Arial" pitchFamily="34" charset="0"/>
              <a:buChar char="•"/>
            </a:pPr>
            <a:r>
              <a:rPr lang="en-US" sz="2200" dirty="0" smtClean="0"/>
              <a:t>LRU </a:t>
            </a:r>
          </a:p>
          <a:p>
            <a:pPr marL="457200" indent="-457200">
              <a:buClr>
                <a:srgbClr val="91867E"/>
              </a:buClr>
              <a:buFont typeface="Arial" pitchFamily="34" charset="0"/>
              <a:buChar char="•"/>
            </a:pPr>
            <a:r>
              <a:rPr lang="en-US" sz="2200" dirty="0" smtClean="0"/>
              <a:t>MRU</a:t>
            </a:r>
          </a:p>
          <a:p>
            <a:pPr marL="457200" indent="-457200">
              <a:buClr>
                <a:srgbClr val="91867E"/>
              </a:buClr>
              <a:buFont typeface="Arial" pitchFamily="34" charset="0"/>
              <a:buChar char="•"/>
            </a:pPr>
            <a:r>
              <a:rPr lang="en-US" sz="2200" dirty="0" smtClean="0"/>
              <a:t>Random</a:t>
            </a:r>
          </a:p>
          <a:p>
            <a:pPr marL="457200" indent="-457200">
              <a:buClr>
                <a:srgbClr val="91867E"/>
              </a:buClr>
              <a:buFont typeface="Arial" pitchFamily="34" charset="0"/>
              <a:buChar char="•"/>
            </a:pPr>
            <a:r>
              <a:rPr lang="en-US" sz="2200" dirty="0" smtClean="0"/>
              <a:t>LFU</a:t>
            </a:r>
          </a:p>
          <a:p>
            <a:pPr marL="457200" indent="-457200">
              <a:buClr>
                <a:srgbClr val="91867E"/>
              </a:buClr>
              <a:buFont typeface="Arial" pitchFamily="34" charset="0"/>
              <a:buChar char="•"/>
            </a:pPr>
            <a:r>
              <a:rPr lang="en-US" sz="2200" dirty="0" smtClean="0"/>
              <a:t>LIRRS</a:t>
            </a:r>
          </a:p>
          <a:p>
            <a:pPr marL="457200" indent="-457200">
              <a:buClr>
                <a:srgbClr val="91867E"/>
              </a:buClr>
              <a:buFont typeface="Arial" pitchFamily="34" charset="0"/>
              <a:buChar char="•"/>
            </a:pPr>
            <a:r>
              <a:rPr lang="en-US" sz="2200" dirty="0" smtClean="0"/>
              <a:t>CLOCK – FIFO/LIFO/FILO/LILO</a:t>
            </a:r>
          </a:p>
          <a:p>
            <a:pPr marL="457200" indent="-457200">
              <a:buClr>
                <a:srgbClr val="91867E"/>
              </a:buClr>
              <a:buFont typeface="Arial" pitchFamily="34" charset="0"/>
              <a:buChar char="•"/>
            </a:pPr>
            <a:endParaRPr lang="en-US" sz="2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600200" y="3886200"/>
            <a:ext cx="6858000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buClr>
                <a:srgbClr val="91867E"/>
              </a:buClr>
              <a:buFont typeface="Arial" pitchFamily="34" charset="0"/>
              <a:buChar char="•"/>
            </a:pPr>
            <a:r>
              <a:rPr lang="en-US" sz="2200" b="1" dirty="0" smtClean="0"/>
              <a:t>Cardiology Protocol</a:t>
            </a:r>
          </a:p>
          <a:p>
            <a:pPr marL="457200" indent="-457200">
              <a:buClr>
                <a:srgbClr val="91867E"/>
              </a:buClr>
              <a:buFont typeface="Arial" pitchFamily="34" charset="0"/>
              <a:buChar char="•"/>
            </a:pPr>
            <a:r>
              <a:rPr lang="en-US" sz="2200" dirty="0" smtClean="0"/>
              <a:t>-	</a:t>
            </a:r>
            <a:r>
              <a:rPr lang="en-US" sz="1600" dirty="0" smtClean="0"/>
              <a:t> Nodes obliged to produce “Heart Beat”</a:t>
            </a:r>
          </a:p>
          <a:p>
            <a:pPr marL="457200" indent="-457200">
              <a:buClr>
                <a:srgbClr val="91867E"/>
              </a:buClr>
              <a:buFont typeface="Arial" pitchFamily="34" charset="0"/>
              <a:buChar char="•"/>
            </a:pPr>
            <a:r>
              <a:rPr lang="en-US" sz="1600" dirty="0" smtClean="0"/>
              <a:t>-       Central ‘Cardiologist’ consumes HB pulses, treats ‘illness</a:t>
            </a:r>
            <a:r>
              <a:rPr lang="en-US" sz="2200" dirty="0" smtClean="0"/>
              <a:t>’</a:t>
            </a:r>
          </a:p>
          <a:p>
            <a:pPr marL="457200" indent="-457200">
              <a:buClr>
                <a:srgbClr val="91867E"/>
              </a:buClr>
              <a:buFont typeface="Arial" pitchFamily="34" charset="0"/>
              <a:buChar char="•"/>
            </a:pPr>
            <a:r>
              <a:rPr lang="en-US" sz="2200" b="1" dirty="0" smtClean="0"/>
              <a:t>Gossip Protocol</a:t>
            </a:r>
          </a:p>
          <a:p>
            <a:pPr marL="457200" indent="-457200">
              <a:buClr>
                <a:srgbClr val="91867E"/>
              </a:buClr>
              <a:buFont typeface="Arial" pitchFamily="34" charset="0"/>
              <a:buChar char="•"/>
            </a:pPr>
            <a:r>
              <a:rPr lang="en-US" sz="1600" dirty="0" smtClean="0"/>
              <a:t>-	Nodes obliged to produce “rumors” about neighboring nodes</a:t>
            </a:r>
          </a:p>
          <a:p>
            <a:pPr marL="457200" indent="-457200">
              <a:buClr>
                <a:srgbClr val="91867E"/>
              </a:buClr>
              <a:buFont typeface="Arial" pitchFamily="34" charset="0"/>
              <a:buChar char="•"/>
            </a:pPr>
            <a:r>
              <a:rPr lang="en-US" sz="1600" dirty="0" smtClean="0"/>
              <a:t>-	Central “Gossip columnist” collect rumors, treats ’illness’ based on Gossip credibility policy.</a:t>
            </a:r>
          </a:p>
          <a:p>
            <a:pPr marL="457200" indent="-457200">
              <a:buClr>
                <a:srgbClr val="91867E"/>
              </a:buClr>
              <a:buFont typeface="Arial" pitchFamily="34" charset="0"/>
              <a:buChar char="•"/>
            </a:pPr>
            <a:endParaRPr lang="en-US" sz="2200" dirty="0" smtClean="0"/>
          </a:p>
          <a:p>
            <a:pPr marL="457200" indent="-457200">
              <a:buClr>
                <a:srgbClr val="91867E"/>
              </a:buClr>
              <a:buFont typeface="Arial" pitchFamily="34" charset="0"/>
              <a:buChar char="•"/>
            </a:pP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53175" y="6586020"/>
            <a:ext cx="540000" cy="18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371600"/>
            <a:ext cx="7620000" cy="48320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91867E"/>
              </a:buClr>
            </a:pPr>
            <a:r>
              <a:rPr lang="en-US" sz="2200" dirty="0" smtClean="0"/>
              <a:t>Caching technology providers had a huge incentive to deliver a 100% sound and100% complete solution …. At Stake?  The World Wide Web as a </a:t>
            </a:r>
            <a:r>
              <a:rPr lang="en-US" sz="2200" i="1" dirty="0" smtClean="0"/>
              <a:t>reliable</a:t>
            </a:r>
            <a:r>
              <a:rPr lang="en-US" sz="2200" dirty="0" smtClean="0"/>
              <a:t> and </a:t>
            </a:r>
            <a:r>
              <a:rPr lang="en-US" sz="2200" i="1" dirty="0" err="1" smtClean="0"/>
              <a:t>performant</a:t>
            </a:r>
            <a:r>
              <a:rPr lang="en-US" sz="2200" dirty="0" smtClean="0"/>
              <a:t> application platform.</a:t>
            </a:r>
            <a:endParaRPr lang="en-US" sz="2200" dirty="0"/>
          </a:p>
          <a:p>
            <a:pPr>
              <a:buClr>
                <a:srgbClr val="91867E"/>
              </a:buClr>
            </a:pPr>
            <a:endParaRPr lang="en-US" sz="2200" dirty="0" smtClean="0"/>
          </a:p>
          <a:p>
            <a:pPr>
              <a:buClr>
                <a:srgbClr val="91867E"/>
              </a:buClr>
            </a:pPr>
            <a:r>
              <a:rPr lang="en-US" sz="2200" dirty="0" smtClean="0"/>
              <a:t>NEEDED:</a:t>
            </a:r>
          </a:p>
          <a:p>
            <a:pPr>
              <a:buClr>
                <a:srgbClr val="91867E"/>
              </a:buClr>
            </a:pPr>
            <a:endParaRPr lang="en-US" sz="2200" b="1" dirty="0"/>
          </a:p>
          <a:p>
            <a:pPr marL="342900" indent="-342900">
              <a:buClr>
                <a:srgbClr val="91867E"/>
              </a:buClr>
              <a:buFont typeface="+mj-lt"/>
              <a:buAutoNum type="arabicPeriod"/>
            </a:pPr>
            <a:r>
              <a:rPr lang="en-US" sz="1600" b="1" dirty="0" smtClean="0"/>
              <a:t>Accommodate application architects &amp; developers with the capability to rapidly implement Caching technology.</a:t>
            </a:r>
          </a:p>
          <a:p>
            <a:pPr marL="342900" indent="-342900">
              <a:buClr>
                <a:srgbClr val="91867E"/>
              </a:buClr>
              <a:buFont typeface="+mj-lt"/>
              <a:buAutoNum type="arabicPeriod"/>
            </a:pPr>
            <a:endParaRPr lang="en-US" sz="1600" b="1" dirty="0"/>
          </a:p>
          <a:p>
            <a:pPr marL="342900" indent="-342900">
              <a:buClr>
                <a:srgbClr val="91867E"/>
              </a:buClr>
              <a:buFont typeface="+mj-lt"/>
              <a:buAutoNum type="arabicPeriod"/>
            </a:pPr>
            <a:r>
              <a:rPr lang="en-US" sz="1600" b="1" dirty="0" smtClean="0"/>
              <a:t>Offload the database  (</a:t>
            </a:r>
            <a:r>
              <a:rPr lang="en-US" sz="1600" b="1" i="1" u="sng" dirty="0" smtClean="0"/>
              <a:t>ULTRA</a:t>
            </a:r>
            <a:r>
              <a:rPr lang="en-US" sz="1600" b="1" dirty="0" smtClean="0"/>
              <a:t> URGENT!)</a:t>
            </a:r>
          </a:p>
          <a:p>
            <a:pPr marL="342900" indent="-342900">
              <a:buClr>
                <a:srgbClr val="91867E"/>
              </a:buClr>
              <a:buFont typeface="+mj-lt"/>
              <a:buAutoNum type="arabicPeriod"/>
            </a:pPr>
            <a:endParaRPr lang="en-US" sz="1600" b="1" dirty="0"/>
          </a:p>
          <a:p>
            <a:pPr marL="342900" indent="-342900">
              <a:buClr>
                <a:srgbClr val="91867E"/>
              </a:buClr>
              <a:buFont typeface="+mj-lt"/>
              <a:buAutoNum type="arabicPeriod"/>
            </a:pPr>
            <a:r>
              <a:rPr lang="en-US" sz="1600" b="1" dirty="0" smtClean="0"/>
              <a:t>Scale UP (How do I make the cache’s in-process heap scale?)</a:t>
            </a:r>
          </a:p>
          <a:p>
            <a:pPr marL="342900" indent="-342900">
              <a:buClr>
                <a:srgbClr val="91867E"/>
              </a:buClr>
              <a:buFont typeface="+mj-lt"/>
              <a:buAutoNum type="arabicPeriod"/>
            </a:pPr>
            <a:endParaRPr lang="en-US" sz="1600" b="1" dirty="0" smtClean="0"/>
          </a:p>
          <a:p>
            <a:pPr marL="342900" indent="-342900">
              <a:buClr>
                <a:srgbClr val="91867E"/>
              </a:buClr>
              <a:buFont typeface="+mj-lt"/>
              <a:buAutoNum type="arabicPeriod"/>
            </a:pPr>
            <a:r>
              <a:rPr lang="en-US" sz="1600" b="1" dirty="0" smtClean="0"/>
              <a:t>Scale OUT (How do I distribute my cache to multiple processes?)</a:t>
            </a:r>
          </a:p>
          <a:p>
            <a:pPr marL="342900" indent="-342900">
              <a:buClr>
                <a:srgbClr val="91867E"/>
              </a:buClr>
              <a:buFont typeface="+mj-lt"/>
              <a:buAutoNum type="arabicPeriod"/>
            </a:pPr>
            <a:endParaRPr lang="en-US" sz="1600" b="1" dirty="0"/>
          </a:p>
          <a:p>
            <a:pPr marL="342900" indent="-342900">
              <a:buClr>
                <a:srgbClr val="91867E"/>
              </a:buClr>
              <a:buFont typeface="+mj-lt"/>
              <a:buAutoNum type="arabicPeriod"/>
            </a:pPr>
            <a:r>
              <a:rPr lang="en-US" sz="1600" b="1" dirty="0" smtClean="0"/>
              <a:t>Buffer against load variability</a:t>
            </a:r>
            <a:endParaRPr lang="en-US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304800"/>
            <a:ext cx="77724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b="1" dirty="0" smtClean="0">
                <a:solidFill>
                  <a:srgbClr val="F49C3E"/>
                </a:solidFill>
              </a:rPr>
              <a:t>What is at stake for Caching Solution Providers and their Customers?</a:t>
            </a:r>
            <a:endParaRPr lang="en-US" sz="2200" b="1" dirty="0">
              <a:solidFill>
                <a:srgbClr val="F49C3E"/>
              </a:solidFill>
            </a:endParaRPr>
          </a:p>
        </p:txBody>
      </p:sp>
      <p:pic>
        <p:nvPicPr>
          <p:cNvPr id="6" name="Picture 5" descr="@JPM=foo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69484"/>
            <a:ext cx="9144000" cy="4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842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6156000" y="6588000"/>
            <a:ext cx="2160000" cy="180000"/>
          </a:xfrm>
        </p:spPr>
        <p:txBody>
          <a:bodyPr/>
          <a:lstStyle/>
          <a:p>
            <a:fld id="{EF936701-F3BE-46EF-A916-15960E192D9D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53175" y="6586020"/>
            <a:ext cx="540000" cy="180000"/>
          </a:xfrm>
        </p:spPr>
        <p:txBody>
          <a:bodyPr/>
          <a:lstStyle/>
          <a:p>
            <a:fld id="{FE4E17A9-EA06-4C60-9B5B-EF8399C2AF8E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150" y="692150"/>
            <a:ext cx="8267700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@JPM=foo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69484"/>
            <a:ext cx="9144000" cy="4885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04800"/>
            <a:ext cx="7848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3600" b="1" dirty="0" smtClean="0">
                <a:solidFill>
                  <a:srgbClr val="F49C3E"/>
                </a:solidFill>
              </a:rPr>
              <a:t>Java Caching API “Join Points” = </a:t>
            </a:r>
            <a:endParaRPr lang="en-US" sz="3600" b="1" dirty="0">
              <a:solidFill>
                <a:srgbClr val="F49C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62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6156000" y="6588000"/>
            <a:ext cx="2160000" cy="180000"/>
          </a:xfrm>
        </p:spPr>
        <p:txBody>
          <a:bodyPr/>
          <a:lstStyle/>
          <a:p>
            <a:fld id="{EF936701-F3BE-46EF-A916-15960E192D9D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53175" y="6586020"/>
            <a:ext cx="540000" cy="180000"/>
          </a:xfrm>
        </p:spPr>
        <p:txBody>
          <a:bodyPr/>
          <a:lstStyle/>
          <a:p>
            <a:fld id="{FE4E17A9-EA06-4C60-9B5B-EF8399C2AF8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19200" y="228600"/>
            <a:ext cx="6629400" cy="58477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91867E"/>
              </a:buClr>
            </a:pPr>
            <a:r>
              <a:rPr lang="en-US" sz="2200" b="1" dirty="0" smtClean="0">
                <a:solidFill>
                  <a:srgbClr val="F49C3E"/>
                </a:solidFill>
              </a:rPr>
              <a:t>Enough of the theory of Caching… on to the standard  Java Caching API …</a:t>
            </a:r>
          </a:p>
          <a:p>
            <a:pPr>
              <a:buClr>
                <a:srgbClr val="91867E"/>
              </a:buClr>
            </a:pPr>
            <a:endParaRPr lang="en-US" sz="2200" b="1" dirty="0">
              <a:solidFill>
                <a:srgbClr val="F49C3E"/>
              </a:solidFill>
            </a:endParaRPr>
          </a:p>
          <a:p>
            <a:pPr>
              <a:buClr>
                <a:srgbClr val="91867E"/>
              </a:buClr>
            </a:pPr>
            <a:r>
              <a:rPr lang="en-US" sz="2800" b="1" dirty="0" smtClean="0">
                <a:solidFill>
                  <a:srgbClr val="F49C3E"/>
                </a:solidFill>
              </a:rPr>
              <a:t>On to JSR-107!</a:t>
            </a:r>
          </a:p>
          <a:p>
            <a:pPr>
              <a:buClr>
                <a:srgbClr val="91867E"/>
              </a:buClr>
            </a:pPr>
            <a:endParaRPr lang="en-US" sz="2200" dirty="0"/>
          </a:p>
          <a:p>
            <a:pPr>
              <a:buClr>
                <a:srgbClr val="91867E"/>
              </a:buClr>
            </a:pPr>
            <a:r>
              <a:rPr lang="en-US" sz="2200" dirty="0" smtClean="0"/>
              <a:t>Before JSR-107 all Java Caching vendors provided proprietary APIs</a:t>
            </a:r>
          </a:p>
          <a:p>
            <a:pPr>
              <a:buClr>
                <a:srgbClr val="91867E"/>
              </a:buClr>
            </a:pPr>
            <a:endParaRPr lang="en-US" sz="2200" dirty="0"/>
          </a:p>
          <a:p>
            <a:pPr>
              <a:buClr>
                <a:srgbClr val="91867E"/>
              </a:buClr>
            </a:pPr>
            <a:r>
              <a:rPr lang="en-US" sz="2200" dirty="0" smtClean="0"/>
              <a:t>Caching code suffered from vendor lock-in</a:t>
            </a:r>
          </a:p>
          <a:p>
            <a:pPr>
              <a:buClr>
                <a:srgbClr val="91867E"/>
              </a:buClr>
            </a:pPr>
            <a:endParaRPr lang="en-US" sz="2200" dirty="0"/>
          </a:p>
          <a:p>
            <a:pPr>
              <a:buClr>
                <a:srgbClr val="91867E"/>
              </a:buClr>
            </a:pPr>
            <a:r>
              <a:rPr lang="en-US" sz="2200" dirty="0" smtClean="0"/>
              <a:t>Just like JDBC solved this problem for the RDBMS community, JSR-107 solves this problem for the JCACHE community</a:t>
            </a:r>
          </a:p>
          <a:p>
            <a:pPr>
              <a:buClr>
                <a:srgbClr val="91867E"/>
              </a:buClr>
            </a:pPr>
            <a:endParaRPr lang="en-US" sz="2200" dirty="0"/>
          </a:p>
          <a:p>
            <a:pPr>
              <a:buClr>
                <a:srgbClr val="91867E"/>
              </a:buClr>
            </a:pPr>
            <a:r>
              <a:rPr lang="en-US" sz="2200" dirty="0" smtClean="0"/>
              <a:t>JSR-107 completely open … not hosted on private jcp.org EG forum.  Hosted on </a:t>
            </a:r>
            <a:r>
              <a:rPr lang="en-US" sz="2200" dirty="0">
                <a:hlinkClick r:id="rId2"/>
              </a:rPr>
              <a:t>http://</a:t>
            </a:r>
            <a:r>
              <a:rPr lang="en-US" sz="2200" dirty="0" smtClean="0">
                <a:hlinkClick r:id="rId2"/>
              </a:rPr>
              <a:t>groups.google.com/group/jsr107</a:t>
            </a:r>
            <a:r>
              <a:rPr lang="en-US" sz="2200" dirty="0" smtClean="0"/>
              <a:t> public EG forum.</a:t>
            </a:r>
          </a:p>
        </p:txBody>
      </p:sp>
      <p:pic>
        <p:nvPicPr>
          <p:cNvPr id="6" name="Picture 5" descr="@JPM=foo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69484"/>
            <a:ext cx="9144000" cy="4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75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6156000" y="6588000"/>
            <a:ext cx="2160000" cy="180000"/>
          </a:xfrm>
        </p:spPr>
        <p:txBody>
          <a:bodyPr/>
          <a:lstStyle/>
          <a:p>
            <a:fld id="{EF936701-F3BE-46EF-A916-15960E192D9D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53175" y="6586020"/>
            <a:ext cx="540000" cy="180000"/>
          </a:xfrm>
        </p:spPr>
        <p:txBody>
          <a:bodyPr/>
          <a:lstStyle/>
          <a:p>
            <a:fld id="{FE4E17A9-EA06-4C60-9B5B-EF8399C2AF8E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23950"/>
            <a:ext cx="7315200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@JPM=foo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69484"/>
            <a:ext cx="9144000" cy="4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615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6156000" y="6588000"/>
            <a:ext cx="2160000" cy="180000"/>
          </a:xfrm>
        </p:spPr>
        <p:txBody>
          <a:bodyPr/>
          <a:lstStyle/>
          <a:p>
            <a:fld id="{EF936701-F3BE-46EF-A916-15960E192D9D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53175" y="6586020"/>
            <a:ext cx="540000" cy="180000"/>
          </a:xfrm>
        </p:spPr>
        <p:txBody>
          <a:bodyPr/>
          <a:lstStyle/>
          <a:p>
            <a:fld id="{FE4E17A9-EA06-4C60-9B5B-EF8399C2AF8E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565247" cy="481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@JPM=foo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69484"/>
            <a:ext cx="9144000" cy="4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570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6156000" y="6588000"/>
            <a:ext cx="2160000" cy="180000"/>
          </a:xfrm>
        </p:spPr>
        <p:txBody>
          <a:bodyPr/>
          <a:lstStyle/>
          <a:p>
            <a:fld id="{EF936701-F3BE-46EF-A916-15960E192D9D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53175" y="6586020"/>
            <a:ext cx="540000" cy="180000"/>
          </a:xfrm>
        </p:spPr>
        <p:txBody>
          <a:bodyPr/>
          <a:lstStyle/>
          <a:p>
            <a:fld id="{FE4E17A9-EA06-4C60-9B5B-EF8399C2AF8E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1"/>
            <a:ext cx="8017180" cy="508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@JPM=foo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69484"/>
            <a:ext cx="9144000" cy="4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673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6156000" y="6588000"/>
            <a:ext cx="2160000" cy="180000"/>
          </a:xfrm>
        </p:spPr>
        <p:txBody>
          <a:bodyPr/>
          <a:lstStyle/>
          <a:p>
            <a:fld id="{EF936701-F3BE-46EF-A916-15960E192D9D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53175" y="6586020"/>
            <a:ext cx="540000" cy="180000"/>
          </a:xfrm>
        </p:spPr>
        <p:txBody>
          <a:bodyPr/>
          <a:lstStyle/>
          <a:p>
            <a:fld id="{FE4E17A9-EA06-4C60-9B5B-EF8399C2AF8E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7260401" cy="465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@JPM=foo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69484"/>
            <a:ext cx="9144000" cy="4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006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6156000" y="6588000"/>
            <a:ext cx="2160000" cy="180000"/>
          </a:xfrm>
        </p:spPr>
        <p:txBody>
          <a:bodyPr/>
          <a:lstStyle/>
          <a:p>
            <a:fld id="{EF936701-F3BE-46EF-A916-15960E192D9D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53175" y="6586020"/>
            <a:ext cx="540000" cy="180000"/>
          </a:xfrm>
        </p:spPr>
        <p:txBody>
          <a:bodyPr/>
          <a:lstStyle/>
          <a:p>
            <a:fld id="{FE4E17A9-EA06-4C60-9B5B-EF8399C2AF8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76600" y="2362200"/>
            <a:ext cx="22860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dirty="0" smtClean="0"/>
              <a:t>(blank)</a:t>
            </a:r>
            <a:endParaRPr lang="en-US" sz="2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099160" cy="624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@JPM=foo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69484"/>
            <a:ext cx="9144000" cy="4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0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6156000" y="6588000"/>
            <a:ext cx="2160000" cy="180000"/>
          </a:xfrm>
        </p:spPr>
        <p:txBody>
          <a:bodyPr/>
          <a:lstStyle/>
          <a:p>
            <a:fld id="{EF936701-F3BE-46EF-A916-15960E192D9D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53175" y="6586020"/>
            <a:ext cx="540000" cy="180000"/>
          </a:xfrm>
        </p:spPr>
        <p:txBody>
          <a:bodyPr/>
          <a:lstStyle/>
          <a:p>
            <a:fld id="{FE4E17A9-EA06-4C60-9B5B-EF8399C2AF8E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554736"/>
            <a:ext cx="8000811" cy="522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@JPM=foo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69484"/>
            <a:ext cx="9144000" cy="4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54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6156000" y="6588000"/>
            <a:ext cx="2160000" cy="180000"/>
          </a:xfrm>
        </p:spPr>
        <p:txBody>
          <a:bodyPr/>
          <a:lstStyle/>
          <a:p>
            <a:fld id="{EF936701-F3BE-46EF-A916-15960E192D9D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53175" y="6586020"/>
            <a:ext cx="540000" cy="180000"/>
          </a:xfrm>
        </p:spPr>
        <p:txBody>
          <a:bodyPr/>
          <a:lstStyle/>
          <a:p>
            <a:fld id="{FE4E17A9-EA06-4C60-9B5B-EF8399C2AF8E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457200"/>
            <a:ext cx="7772400" cy="51398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400" b="1" dirty="0" smtClean="0">
                <a:solidFill>
                  <a:srgbClr val="F49C3E"/>
                </a:solidFill>
              </a:rPr>
              <a:t>A JSR-107 compliant Caching implementation is “Transactional” in 2 important (different) senses:</a:t>
            </a:r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2200" dirty="0"/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2200" dirty="0" smtClean="0"/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dirty="0" smtClean="0"/>
              <a:t>1.      Compound access/mutate operations against a Cache Entry are guaranteed to be EXCLUSIVE and ATOMIC.</a:t>
            </a:r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2200" dirty="0"/>
          </a:p>
          <a:p>
            <a:pPr marL="1257300" lvl="2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dirty="0" smtClean="0"/>
              <a:t>(see </a:t>
            </a:r>
            <a:r>
              <a:rPr lang="en-US" sz="2200" b="1" dirty="0" err="1" smtClean="0"/>
              <a:t>javax.cache.Cache.EntryProcessor</a:t>
            </a:r>
            <a:r>
              <a:rPr lang="en-US" sz="2200" dirty="0" smtClean="0"/>
              <a:t> interface)</a:t>
            </a:r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2200" dirty="0"/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2200" dirty="0" smtClean="0"/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dirty="0" smtClean="0"/>
              <a:t>2.     Compound operations against a Cache are guaranteed to preserve Transactional ACID properties.</a:t>
            </a:r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2200" dirty="0"/>
          </a:p>
          <a:p>
            <a:pPr marL="1257300" lvl="2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dirty="0" smtClean="0"/>
              <a:t>(see JTA  and </a:t>
            </a:r>
            <a:r>
              <a:rPr lang="en-US" sz="2200" b="1" dirty="0" err="1" smtClean="0"/>
              <a:t>javax.transaction.UserTransaction</a:t>
            </a:r>
            <a:r>
              <a:rPr lang="en-US" sz="2200" dirty="0" smtClean="0"/>
              <a:t> interface)</a:t>
            </a:r>
            <a:endParaRPr lang="en-US" sz="2200" dirty="0"/>
          </a:p>
        </p:txBody>
      </p:sp>
      <p:pic>
        <p:nvPicPr>
          <p:cNvPr id="6" name="Picture 5" descr="@JPM=foo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69484"/>
            <a:ext cx="9144000" cy="4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021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6156000" y="6588000"/>
            <a:ext cx="2160000" cy="180000"/>
          </a:xfrm>
        </p:spPr>
        <p:txBody>
          <a:bodyPr/>
          <a:lstStyle/>
          <a:p>
            <a:fld id="{EF936701-F3BE-46EF-A916-15960E192D9D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53175" y="6586020"/>
            <a:ext cx="540000" cy="180000"/>
          </a:xfrm>
        </p:spPr>
        <p:txBody>
          <a:bodyPr/>
          <a:lstStyle/>
          <a:p>
            <a:fld id="{FE4E17A9-EA06-4C60-9B5B-EF8399C2AF8E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381000"/>
            <a:ext cx="8153400" cy="54168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b="1" i="1" dirty="0" smtClean="0">
                <a:solidFill>
                  <a:srgbClr val="F49C3E"/>
                </a:solidFill>
              </a:rPr>
              <a:t>Important to note re:  JSR-107 specification of “Transactional” </a:t>
            </a:r>
            <a:r>
              <a:rPr lang="en-US" sz="2200" b="1" i="1" dirty="0">
                <a:solidFill>
                  <a:srgbClr val="F49C3E"/>
                </a:solidFill>
              </a:rPr>
              <a:t> </a:t>
            </a:r>
            <a:r>
              <a:rPr lang="en-US" sz="2200" b="1" i="1" dirty="0" smtClean="0">
                <a:solidFill>
                  <a:srgbClr val="F49C3E"/>
                </a:solidFill>
              </a:rPr>
              <a:t>Java Caching …</a:t>
            </a:r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2200" b="1" i="1" dirty="0">
              <a:solidFill>
                <a:srgbClr val="F49C3E"/>
              </a:solidFill>
            </a:endParaRPr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dirty="0" smtClean="0"/>
              <a:t>If  a Java Caching provider claims to be “JSR-107 Transactions compliant”, then all of the following transactional isolation levels are </a:t>
            </a:r>
            <a:r>
              <a:rPr lang="en-US" sz="2200" u="sng" dirty="0" smtClean="0"/>
              <a:t>guaranteed </a:t>
            </a:r>
            <a:r>
              <a:rPr lang="en-US" sz="2200" dirty="0" smtClean="0"/>
              <a:t>to be available in the provider’s JSR-107 implementation:</a:t>
            </a:r>
          </a:p>
          <a:p>
            <a:pPr>
              <a:buClr>
                <a:srgbClr val="91867E"/>
              </a:buClr>
            </a:pPr>
            <a:endParaRPr lang="en-US" sz="2200" dirty="0" smtClean="0"/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dirty="0" smtClean="0"/>
              <a:t>TX_READ_UNCOMMITTED</a:t>
            </a:r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dirty="0" smtClean="0"/>
              <a:t>TX_READ_COMMITTED		</a:t>
            </a:r>
            <a:r>
              <a:rPr lang="en-US" sz="1600" dirty="0" smtClean="0"/>
              <a:t>no ‘Dirty Read’ guaranteed</a:t>
            </a:r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dirty="0" smtClean="0"/>
              <a:t>TX_REPEATABLE_READ                ‘</a:t>
            </a:r>
            <a:r>
              <a:rPr lang="en-US" sz="1600" dirty="0"/>
              <a:t>R</a:t>
            </a:r>
            <a:r>
              <a:rPr lang="en-US" sz="1600" dirty="0" smtClean="0"/>
              <a:t>epeatable Read’ assurance guaranteed</a:t>
            </a:r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dirty="0" smtClean="0"/>
              <a:t>TX_SERIALIZABLE                          </a:t>
            </a:r>
            <a:r>
              <a:rPr lang="en-US" dirty="0" smtClean="0"/>
              <a:t>no ‘Phantom Read’ guaranteed</a:t>
            </a:r>
          </a:p>
          <a:p>
            <a:pPr>
              <a:buClr>
                <a:srgbClr val="91867E"/>
              </a:buClr>
            </a:pPr>
            <a:endParaRPr lang="en-US" sz="2200" b="1" i="1" dirty="0" smtClean="0">
              <a:solidFill>
                <a:srgbClr val="F49C3E"/>
              </a:solidFill>
            </a:endParaRPr>
          </a:p>
          <a:p>
            <a:pPr>
              <a:buClr>
                <a:srgbClr val="91867E"/>
              </a:buClr>
            </a:pPr>
            <a:r>
              <a:rPr lang="en-US" sz="2200" b="1" i="1" dirty="0" smtClean="0">
                <a:solidFill>
                  <a:srgbClr val="F49C3E"/>
                </a:solidFill>
              </a:rPr>
              <a:t>In other words, a 100% sound and 100% complete  API capability for managing transaction isolation is </a:t>
            </a:r>
            <a:r>
              <a:rPr lang="en-US" sz="2200" b="1" i="1" u="sng" dirty="0" smtClean="0">
                <a:solidFill>
                  <a:srgbClr val="F49C3E"/>
                </a:solidFill>
              </a:rPr>
              <a:t>guaranteed</a:t>
            </a:r>
            <a:r>
              <a:rPr lang="en-US" sz="2200" b="1" i="1" dirty="0" smtClean="0">
                <a:solidFill>
                  <a:srgbClr val="F49C3E"/>
                </a:solidFill>
              </a:rPr>
              <a:t>.</a:t>
            </a:r>
          </a:p>
          <a:p>
            <a:pPr>
              <a:buClr>
                <a:srgbClr val="91867E"/>
              </a:buClr>
            </a:pPr>
            <a:endParaRPr lang="en-US" sz="2200" b="1" i="1" dirty="0">
              <a:solidFill>
                <a:srgbClr val="F49C3E"/>
              </a:solidFill>
            </a:endParaRPr>
          </a:p>
          <a:p>
            <a:pPr>
              <a:buClr>
                <a:srgbClr val="91867E"/>
              </a:buClr>
            </a:pPr>
            <a:r>
              <a:rPr lang="en-US" sz="2200" b="1" i="1" dirty="0" smtClean="0">
                <a:solidFill>
                  <a:srgbClr val="F49C3E"/>
                </a:solidFill>
              </a:rPr>
              <a:t>CRUCIAL for Capital Markets Java Caching uses cases!!</a:t>
            </a:r>
            <a:endParaRPr lang="en-US" sz="2200" b="1" i="1" dirty="0">
              <a:solidFill>
                <a:srgbClr val="F49C3E"/>
              </a:solidFill>
            </a:endParaRPr>
          </a:p>
        </p:txBody>
      </p:sp>
      <p:pic>
        <p:nvPicPr>
          <p:cNvPr id="6" name="Picture 5" descr="@JPM=foo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69484"/>
            <a:ext cx="9144000" cy="4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301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53175" y="6586020"/>
            <a:ext cx="540000" cy="180000"/>
          </a:xfrm>
        </p:spPr>
        <p:txBody>
          <a:bodyPr/>
          <a:lstStyle/>
          <a:p>
            <a:fld id="{FE4E17A9-EA06-4C60-9B5B-EF8399C2AF8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590800"/>
            <a:ext cx="72390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91867E"/>
              </a:buClr>
            </a:pPr>
            <a:r>
              <a:rPr lang="en-US" sz="3200" b="1" dirty="0" smtClean="0">
                <a:solidFill>
                  <a:srgbClr val="F49C3E"/>
                </a:solidFill>
              </a:rPr>
              <a:t>A Brief History of the Data Locality &amp;</a:t>
            </a:r>
          </a:p>
          <a:p>
            <a:pPr>
              <a:buClr>
                <a:srgbClr val="91867E"/>
              </a:buClr>
            </a:pPr>
            <a:r>
              <a:rPr lang="en-US" sz="3200" b="1" dirty="0" smtClean="0">
                <a:solidFill>
                  <a:srgbClr val="F49C3E"/>
                </a:solidFill>
              </a:rPr>
              <a:t>Latency  Problem</a:t>
            </a:r>
            <a:endParaRPr lang="en-US" sz="3200" b="1" dirty="0">
              <a:solidFill>
                <a:srgbClr val="F49C3E"/>
              </a:solidFill>
            </a:endParaRPr>
          </a:p>
        </p:txBody>
      </p:sp>
      <p:pic>
        <p:nvPicPr>
          <p:cNvPr id="6" name="Picture 5" descr="@JPM=foo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69484"/>
            <a:ext cx="9144000" cy="4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293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6156000" y="6588000"/>
            <a:ext cx="2160000" cy="180000"/>
          </a:xfrm>
        </p:spPr>
        <p:txBody>
          <a:bodyPr/>
          <a:lstStyle/>
          <a:p>
            <a:fld id="{EF936701-F3BE-46EF-A916-15960E192D9D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53175" y="6586020"/>
            <a:ext cx="540000" cy="180000"/>
          </a:xfrm>
        </p:spPr>
        <p:txBody>
          <a:bodyPr/>
          <a:lstStyle/>
          <a:p>
            <a:fld id="{FE4E17A9-EA06-4C60-9B5B-EF8399C2AF8E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271046"/>
            <a:ext cx="7881966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b="1" dirty="0" smtClean="0">
                <a:solidFill>
                  <a:srgbClr val="F49C3E"/>
                </a:solidFill>
              </a:rPr>
              <a:t>JSR-107 =&gt; all Java Caches now guarantee TX capabilities: </a:t>
            </a:r>
            <a:endParaRPr lang="en-US" sz="2200" b="1" dirty="0">
              <a:solidFill>
                <a:srgbClr val="F49C3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7289" y="838200"/>
            <a:ext cx="8915400" cy="5078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0" lvl="3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u="sng" dirty="0" smtClean="0">
                <a:solidFill>
                  <a:srgbClr val="0070C0"/>
                </a:solidFill>
              </a:rPr>
              <a:t>TX_THR_1</a:t>
            </a:r>
            <a:r>
              <a:rPr lang="en-US" sz="2200" dirty="0" smtClean="0"/>
              <a:t>	</a:t>
            </a:r>
            <a:r>
              <a:rPr lang="en-US" sz="2200" u="sng" dirty="0" smtClean="0"/>
              <a:t>JCACHE_ENTRY</a:t>
            </a:r>
            <a:r>
              <a:rPr lang="en-US" sz="2200" dirty="0" smtClean="0"/>
              <a:t>	</a:t>
            </a:r>
            <a:r>
              <a:rPr lang="en-US" sz="2200" u="sng" dirty="0" smtClean="0">
                <a:solidFill>
                  <a:srgbClr val="0070C0"/>
                </a:solidFill>
              </a:rPr>
              <a:t>TX_THR_2</a:t>
            </a:r>
            <a:r>
              <a:rPr lang="en-US" sz="2200" dirty="0" smtClean="0"/>
              <a:t> </a:t>
            </a:r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dirty="0" smtClean="0"/>
              <a:t>@t=0	</a:t>
            </a:r>
            <a:r>
              <a:rPr lang="en-US" sz="2200" dirty="0" err="1" smtClean="0"/>
              <a:t>utx.begin</a:t>
            </a:r>
            <a:r>
              <a:rPr lang="en-US" sz="2200" dirty="0" smtClean="0"/>
              <a:t>();		$5		</a:t>
            </a:r>
            <a:r>
              <a:rPr lang="en-US" sz="2200" dirty="0" err="1" smtClean="0"/>
              <a:t>utx.begin</a:t>
            </a:r>
            <a:r>
              <a:rPr lang="en-US" sz="2200" dirty="0" smtClean="0"/>
              <a:t>();</a:t>
            </a:r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2200" dirty="0"/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dirty="0" smtClean="0"/>
              <a:t>@t=1           mutate(credit $1)	$6</a:t>
            </a:r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2200" dirty="0"/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dirty="0" smtClean="0"/>
              <a:t>@t=2                                              $6                    </a:t>
            </a:r>
            <a:r>
              <a:rPr lang="en-US" sz="2200" b="1" dirty="0" err="1" smtClean="0">
                <a:solidFill>
                  <a:srgbClr val="C00000"/>
                </a:solidFill>
              </a:rPr>
              <a:t>val</a:t>
            </a:r>
            <a:r>
              <a:rPr lang="en-US" sz="2200" b="1" dirty="0" smtClean="0">
                <a:solidFill>
                  <a:srgbClr val="C00000"/>
                </a:solidFill>
              </a:rPr>
              <a:t> = access() //$6</a:t>
            </a:r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2200" dirty="0"/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dirty="0" smtClean="0"/>
              <a:t>@t=3          //more processing       $6                    //more processing</a:t>
            </a:r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2200" dirty="0"/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dirty="0" smtClean="0"/>
              <a:t>@t=4        </a:t>
            </a:r>
            <a:r>
              <a:rPr lang="en-US" sz="2200" b="1" dirty="0" err="1" smtClean="0">
                <a:solidFill>
                  <a:srgbClr val="C00000"/>
                </a:solidFill>
              </a:rPr>
              <a:t>utx.rollback</a:t>
            </a:r>
            <a:r>
              <a:rPr lang="en-US" sz="2200" b="1" dirty="0" smtClean="0">
                <a:solidFill>
                  <a:srgbClr val="C00000"/>
                </a:solidFill>
              </a:rPr>
              <a:t>()</a:t>
            </a:r>
            <a:r>
              <a:rPr lang="en-US" sz="2200" dirty="0" smtClean="0"/>
              <a:t>               $5</a:t>
            </a:r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2200" dirty="0"/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dirty="0" smtClean="0"/>
              <a:t>@t=5				$5		</a:t>
            </a:r>
            <a:r>
              <a:rPr lang="en-US" sz="2200" dirty="0" err="1" smtClean="0"/>
              <a:t>utx.commit</a:t>
            </a:r>
            <a:r>
              <a:rPr lang="en-US" sz="2200" dirty="0" smtClean="0"/>
              <a:t>() //$6 ??</a:t>
            </a:r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2200" dirty="0"/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b="1" dirty="0" smtClean="0">
                <a:solidFill>
                  <a:srgbClr val="C00000"/>
                </a:solidFill>
              </a:rPr>
              <a:t>// NOTE: @t=4   DIRTY_READ realized by TX_THR_2 access() @t=2</a:t>
            </a:r>
            <a:endParaRPr lang="en-US" sz="2200" b="1" dirty="0">
              <a:solidFill>
                <a:srgbClr val="C00000"/>
              </a:solidFill>
            </a:endParaRPr>
          </a:p>
        </p:txBody>
      </p:sp>
      <p:pic>
        <p:nvPicPr>
          <p:cNvPr id="6" name="Picture 5" descr="@JPM=foo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69484"/>
            <a:ext cx="9144000" cy="4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526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6156000" y="6588000"/>
            <a:ext cx="2160000" cy="180000"/>
          </a:xfrm>
        </p:spPr>
        <p:txBody>
          <a:bodyPr/>
          <a:lstStyle/>
          <a:p>
            <a:fld id="{EF936701-F3BE-46EF-A916-15960E192D9D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53175" y="6586020"/>
            <a:ext cx="540000" cy="180000"/>
          </a:xfrm>
        </p:spPr>
        <p:txBody>
          <a:bodyPr/>
          <a:lstStyle/>
          <a:p>
            <a:fld id="{FE4E17A9-EA06-4C60-9B5B-EF8399C2AF8E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0710" y="335280"/>
            <a:ext cx="8382000" cy="67864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91867E"/>
              </a:buClr>
            </a:pPr>
            <a:r>
              <a:rPr lang="en-US" sz="2200" b="1" dirty="0" smtClean="0">
                <a:solidFill>
                  <a:srgbClr val="F49C3E"/>
                </a:solidFill>
              </a:rPr>
              <a:t>Can we use JSR-107 API to prevent Dirty Reads?</a:t>
            </a:r>
          </a:p>
          <a:p>
            <a:pPr>
              <a:buClr>
                <a:srgbClr val="91867E"/>
              </a:buClr>
            </a:pPr>
            <a:endParaRPr lang="en-US" sz="2200" b="1" dirty="0">
              <a:solidFill>
                <a:srgbClr val="F49C3E"/>
              </a:solidFill>
            </a:endParaRPr>
          </a:p>
          <a:p>
            <a:pPr>
              <a:buClr>
                <a:srgbClr val="91867E"/>
              </a:buClr>
            </a:pPr>
            <a:r>
              <a:rPr lang="en-US" sz="2200" b="1" dirty="0" smtClean="0">
                <a:solidFill>
                  <a:srgbClr val="F49C3E"/>
                </a:solidFill>
              </a:rPr>
              <a:t>Of course!!   </a:t>
            </a:r>
          </a:p>
          <a:p>
            <a:pPr>
              <a:buClr>
                <a:srgbClr val="91867E"/>
              </a:buClr>
            </a:pPr>
            <a:endParaRPr lang="en-US" sz="2200" dirty="0"/>
          </a:p>
          <a:p>
            <a:pPr>
              <a:buClr>
                <a:srgbClr val="91867E"/>
              </a:buClr>
            </a:pPr>
            <a:r>
              <a:rPr lang="en-US" sz="2200" dirty="0" smtClean="0"/>
              <a:t>Just code  TX_THR_2 like this</a:t>
            </a:r>
          </a:p>
          <a:p>
            <a:pPr>
              <a:buClr>
                <a:srgbClr val="91867E"/>
              </a:buClr>
            </a:pPr>
            <a:endParaRPr lang="en-US" sz="2200" dirty="0">
              <a:latin typeface="Lucida Console" pitchFamily="49" charset="0"/>
            </a:endParaRPr>
          </a:p>
          <a:p>
            <a:pPr>
              <a:buClr>
                <a:srgbClr val="91867E"/>
              </a:buClr>
            </a:pPr>
            <a:r>
              <a:rPr lang="en-US" sz="1100" dirty="0" err="1" smtClean="0">
                <a:latin typeface="Lucida Console" pitchFamily="49" charset="0"/>
              </a:rPr>
              <a:t>javax.cache.CacheManager</a:t>
            </a:r>
            <a:r>
              <a:rPr lang="en-US" sz="1100" dirty="0" smtClean="0">
                <a:latin typeface="Lucida Console" pitchFamily="49" charset="0"/>
              </a:rPr>
              <a:t> cm = </a:t>
            </a:r>
            <a:r>
              <a:rPr lang="en-US" sz="1100" dirty="0" err="1" smtClean="0">
                <a:latin typeface="Lucida Console" pitchFamily="49" charset="0"/>
              </a:rPr>
              <a:t>javax.cache.Caching.getCacheManager</a:t>
            </a:r>
            <a:r>
              <a:rPr lang="en-US" sz="1100" dirty="0" smtClean="0">
                <a:latin typeface="Lucida Console" pitchFamily="49" charset="0"/>
              </a:rPr>
              <a:t>(id);</a:t>
            </a:r>
          </a:p>
          <a:p>
            <a:pPr>
              <a:buClr>
                <a:srgbClr val="91867E"/>
              </a:buClr>
            </a:pPr>
            <a:r>
              <a:rPr lang="en-US" sz="1100" dirty="0" err="1">
                <a:latin typeface="Lucida Console" pitchFamily="49" charset="0"/>
              </a:rPr>
              <a:t>j</a:t>
            </a:r>
            <a:r>
              <a:rPr lang="en-US" sz="1100" dirty="0" err="1" smtClean="0">
                <a:latin typeface="Lucida Console" pitchFamily="49" charset="0"/>
              </a:rPr>
              <a:t>avax.cache.Cache</a:t>
            </a:r>
            <a:r>
              <a:rPr lang="en-US" sz="1100" dirty="0" smtClean="0">
                <a:latin typeface="Lucida Console" pitchFamily="49" charset="0"/>
              </a:rPr>
              <a:t> c = </a:t>
            </a:r>
            <a:r>
              <a:rPr lang="en-US" sz="1100" dirty="0" err="1" smtClean="0">
                <a:latin typeface="Lucida Console" pitchFamily="49" charset="0"/>
              </a:rPr>
              <a:t>cm.createCacheBuilder</a:t>
            </a:r>
            <a:r>
              <a:rPr lang="en-US" sz="1100" dirty="0" smtClean="0">
                <a:latin typeface="Lucida Console" pitchFamily="49" charset="0"/>
              </a:rPr>
              <a:t>(“</a:t>
            </a:r>
            <a:r>
              <a:rPr lang="en-US" sz="1100" dirty="0" err="1" smtClean="0">
                <a:latin typeface="Lucida Console" pitchFamily="49" charset="0"/>
              </a:rPr>
              <a:t>bank_cache</a:t>
            </a:r>
            <a:r>
              <a:rPr lang="en-US" sz="1100" dirty="0" smtClean="0">
                <a:latin typeface="Lucida Console" pitchFamily="49" charset="0"/>
              </a:rPr>
              <a:t>”)</a:t>
            </a:r>
          </a:p>
          <a:p>
            <a:pPr lvl="6">
              <a:buClr>
                <a:srgbClr val="91867E"/>
              </a:buClr>
            </a:pPr>
            <a:r>
              <a:rPr lang="en-US" sz="1100" dirty="0" smtClean="0">
                <a:latin typeface="Lucida Console" pitchFamily="49" charset="0"/>
              </a:rPr>
              <a:t>.</a:t>
            </a:r>
            <a:r>
              <a:rPr lang="en-US" sz="1100" dirty="0" err="1" smtClean="0">
                <a:latin typeface="Lucida Console" pitchFamily="49" charset="0"/>
              </a:rPr>
              <a:t>setTransactionEnabled</a:t>
            </a:r>
            <a:r>
              <a:rPr lang="en-US" sz="1100" dirty="0" smtClean="0">
                <a:latin typeface="Lucida Console" pitchFamily="49" charset="0"/>
              </a:rPr>
              <a:t>(</a:t>
            </a:r>
          </a:p>
          <a:p>
            <a:pPr lvl="6">
              <a:buClr>
                <a:srgbClr val="91867E"/>
              </a:buClr>
            </a:pPr>
            <a:r>
              <a:rPr lang="en-US" sz="1100" dirty="0">
                <a:latin typeface="Lucida Console" pitchFamily="49" charset="0"/>
              </a:rPr>
              <a:t>	</a:t>
            </a:r>
            <a:r>
              <a:rPr lang="en-US" sz="1100" b="1" dirty="0" err="1" smtClean="0">
                <a:solidFill>
                  <a:srgbClr val="C00000"/>
                </a:solidFill>
                <a:latin typeface="Lucida Console" pitchFamily="49" charset="0"/>
              </a:rPr>
              <a:t>javax.cache.transaction.IsolationLevel.READ_COMMITTED</a:t>
            </a:r>
            <a:r>
              <a:rPr lang="en-US" sz="1100" dirty="0" smtClean="0">
                <a:latin typeface="Lucida Console" pitchFamily="49" charset="0"/>
              </a:rPr>
              <a:t>,</a:t>
            </a:r>
          </a:p>
          <a:p>
            <a:pPr lvl="6">
              <a:buClr>
                <a:srgbClr val="91867E"/>
              </a:buClr>
            </a:pPr>
            <a:r>
              <a:rPr lang="en-US" sz="1100" dirty="0">
                <a:latin typeface="Lucida Console" pitchFamily="49" charset="0"/>
              </a:rPr>
              <a:t>	</a:t>
            </a:r>
            <a:r>
              <a:rPr lang="en-US" sz="1100" dirty="0" err="1" smtClean="0">
                <a:latin typeface="Lucida Console" pitchFamily="49" charset="0"/>
              </a:rPr>
              <a:t>javax.cache.transaction.Mode.LOCAL</a:t>
            </a:r>
            <a:endParaRPr lang="en-US" sz="1100" dirty="0" smtClean="0">
              <a:latin typeface="Lucida Console" pitchFamily="49" charset="0"/>
            </a:endParaRPr>
          </a:p>
          <a:p>
            <a:pPr lvl="6">
              <a:buClr>
                <a:srgbClr val="91867E"/>
              </a:buClr>
            </a:pPr>
            <a:r>
              <a:rPr lang="en-US" sz="1100" dirty="0" smtClean="0">
                <a:latin typeface="Lucida Console" pitchFamily="49" charset="0"/>
              </a:rPr>
              <a:t>).build();</a:t>
            </a:r>
          </a:p>
          <a:p>
            <a:pPr lvl="6">
              <a:buClr>
                <a:srgbClr val="91867E"/>
              </a:buClr>
            </a:pPr>
            <a:endParaRPr lang="en-US" sz="1100" dirty="0" smtClean="0">
              <a:latin typeface="Lucida Console" pitchFamily="49" charset="0"/>
            </a:endParaRPr>
          </a:p>
          <a:p>
            <a:pPr lvl="6">
              <a:buClr>
                <a:srgbClr val="91867E"/>
              </a:buClr>
            </a:pPr>
            <a:endParaRPr lang="en-US" sz="1100" dirty="0" smtClean="0">
              <a:latin typeface="Lucida Console" pitchFamily="49" charset="0"/>
            </a:endParaRPr>
          </a:p>
          <a:p>
            <a:pPr>
              <a:buClr>
                <a:srgbClr val="91867E"/>
              </a:buClr>
            </a:pPr>
            <a:r>
              <a:rPr lang="en-US" sz="1100" dirty="0" err="1">
                <a:latin typeface="Lucida Console" pitchFamily="49" charset="0"/>
              </a:rPr>
              <a:t>j</a:t>
            </a:r>
            <a:r>
              <a:rPr lang="en-US" sz="1100" dirty="0" err="1" smtClean="0">
                <a:latin typeface="Lucida Console" pitchFamily="49" charset="0"/>
              </a:rPr>
              <a:t>avax.transaction.UserTransaction</a:t>
            </a:r>
            <a:r>
              <a:rPr lang="en-US" sz="1100" dirty="0" smtClean="0">
                <a:latin typeface="Lucida Console" pitchFamily="49" charset="0"/>
              </a:rPr>
              <a:t> jsr107_utx = new JSR107ProviderJTAUserTransactionImpl(c);</a:t>
            </a:r>
          </a:p>
          <a:p>
            <a:pPr>
              <a:buClr>
                <a:srgbClr val="91867E"/>
              </a:buClr>
            </a:pPr>
            <a:r>
              <a:rPr lang="en-US" sz="1100" dirty="0">
                <a:latin typeface="Lucida Console" pitchFamily="49" charset="0"/>
              </a:rPr>
              <a:t>j</a:t>
            </a:r>
            <a:r>
              <a:rPr lang="en-US" sz="1100" dirty="0" smtClean="0">
                <a:latin typeface="Lucida Console" pitchFamily="49" charset="0"/>
              </a:rPr>
              <a:t>sr107_utx.begin();</a:t>
            </a:r>
          </a:p>
          <a:p>
            <a:pPr>
              <a:buClr>
                <a:srgbClr val="91867E"/>
              </a:buClr>
            </a:pPr>
            <a:r>
              <a:rPr lang="en-US" sz="1100" dirty="0">
                <a:latin typeface="Lucida Console" pitchFamily="49" charset="0"/>
              </a:rPr>
              <a:t>t</a:t>
            </a:r>
            <a:r>
              <a:rPr lang="en-US" sz="1100" dirty="0" smtClean="0">
                <a:latin typeface="Lucida Console" pitchFamily="49" charset="0"/>
              </a:rPr>
              <a:t>ry {</a:t>
            </a:r>
          </a:p>
          <a:p>
            <a:pPr>
              <a:buClr>
                <a:srgbClr val="91867E"/>
              </a:buClr>
            </a:pPr>
            <a:r>
              <a:rPr lang="en-US" sz="1100" dirty="0">
                <a:latin typeface="Lucida Console" pitchFamily="49" charset="0"/>
              </a:rPr>
              <a:t>  </a:t>
            </a:r>
            <a:r>
              <a:rPr lang="en-US" sz="1100" dirty="0" smtClean="0">
                <a:latin typeface="Lucida Console" pitchFamily="49" charset="0"/>
              </a:rPr>
              <a:t> //process</a:t>
            </a:r>
            <a:endParaRPr lang="en-US" sz="1100" dirty="0">
              <a:latin typeface="Lucida Console" pitchFamily="49" charset="0"/>
            </a:endParaRPr>
          </a:p>
          <a:p>
            <a:pPr>
              <a:buClr>
                <a:srgbClr val="91867E"/>
              </a:buClr>
            </a:pPr>
            <a:r>
              <a:rPr lang="en-US" sz="1100" dirty="0" smtClean="0">
                <a:latin typeface="Lucida Console" pitchFamily="49" charset="0"/>
              </a:rPr>
              <a:t>   </a:t>
            </a:r>
            <a:r>
              <a:rPr lang="en-US" sz="1100" dirty="0" err="1" smtClean="0">
                <a:latin typeface="Lucida Console" pitchFamily="49" charset="0"/>
              </a:rPr>
              <a:t>BigDecimal</a:t>
            </a:r>
            <a:r>
              <a:rPr lang="en-US" sz="1100" dirty="0" smtClean="0">
                <a:latin typeface="Lucida Console" pitchFamily="49" charset="0"/>
              </a:rPr>
              <a:t>  cash = </a:t>
            </a:r>
            <a:r>
              <a:rPr lang="en-US" sz="1100" dirty="0" err="1" smtClean="0">
                <a:latin typeface="Lucida Console" pitchFamily="49" charset="0"/>
              </a:rPr>
              <a:t>c.get</a:t>
            </a:r>
            <a:r>
              <a:rPr lang="en-US" sz="1100" dirty="0" smtClean="0">
                <a:latin typeface="Lucida Console" pitchFamily="49" charset="0"/>
              </a:rPr>
              <a:t>(ACCOUNT_ID);    // @t=2 … guaranteed to BLOCK until TX_THR_1 commits/RB</a:t>
            </a:r>
          </a:p>
          <a:p>
            <a:pPr>
              <a:buClr>
                <a:srgbClr val="91867E"/>
              </a:buClr>
            </a:pPr>
            <a:r>
              <a:rPr lang="en-US" sz="1100" dirty="0">
                <a:latin typeface="Lucida Console" pitchFamily="49" charset="0"/>
              </a:rPr>
              <a:t> </a:t>
            </a:r>
            <a:r>
              <a:rPr lang="en-US" sz="1100" dirty="0" smtClean="0">
                <a:latin typeface="Lucida Console" pitchFamily="49" charset="0"/>
              </a:rPr>
              <a:t>  //process more</a:t>
            </a:r>
          </a:p>
          <a:p>
            <a:pPr>
              <a:buClr>
                <a:srgbClr val="91867E"/>
              </a:buClr>
            </a:pPr>
            <a:r>
              <a:rPr lang="en-US" sz="1100" dirty="0" smtClean="0">
                <a:latin typeface="Lucida Console" pitchFamily="49" charset="0"/>
              </a:rPr>
              <a:t>   jsr107_utx.commit();</a:t>
            </a:r>
          </a:p>
          <a:p>
            <a:pPr>
              <a:buClr>
                <a:srgbClr val="91867E"/>
              </a:buClr>
            </a:pPr>
            <a:r>
              <a:rPr lang="en-US" sz="1100" dirty="0" smtClean="0">
                <a:latin typeface="Lucida Console" pitchFamily="49" charset="0"/>
              </a:rPr>
              <a:t>} catch (Exception e) {</a:t>
            </a:r>
          </a:p>
          <a:p>
            <a:pPr>
              <a:buClr>
                <a:srgbClr val="91867E"/>
              </a:buClr>
            </a:pPr>
            <a:r>
              <a:rPr lang="en-US" sz="1100" dirty="0">
                <a:latin typeface="Lucida Console" pitchFamily="49" charset="0"/>
              </a:rPr>
              <a:t> </a:t>
            </a:r>
            <a:r>
              <a:rPr lang="en-US" sz="1100" dirty="0" smtClean="0">
                <a:latin typeface="Lucida Console" pitchFamily="49" charset="0"/>
              </a:rPr>
              <a:t>  jsr107_utx.rollback();</a:t>
            </a:r>
          </a:p>
          <a:p>
            <a:pPr>
              <a:buClr>
                <a:srgbClr val="91867E"/>
              </a:buClr>
            </a:pPr>
            <a:endParaRPr lang="en-US" sz="1100" dirty="0">
              <a:latin typeface="Lucida Console" pitchFamily="49" charset="0"/>
            </a:endParaRPr>
          </a:p>
          <a:p>
            <a:pPr>
              <a:buClr>
                <a:srgbClr val="91867E"/>
              </a:buClr>
            </a:pPr>
            <a:r>
              <a:rPr lang="en-US" sz="1100" dirty="0" smtClean="0">
                <a:latin typeface="Lucida Console" pitchFamily="49" charset="0"/>
              </a:rPr>
              <a:t>}</a:t>
            </a:r>
          </a:p>
          <a:p>
            <a:pPr>
              <a:buClr>
                <a:srgbClr val="91867E"/>
              </a:buClr>
            </a:pPr>
            <a:endParaRPr lang="en-US" sz="1100" dirty="0" smtClean="0">
              <a:latin typeface="Lucida Console" pitchFamily="49" charset="0"/>
            </a:endParaRPr>
          </a:p>
          <a:p>
            <a:pPr lvl="6">
              <a:buClr>
                <a:srgbClr val="91867E"/>
              </a:buClr>
            </a:pPr>
            <a:endParaRPr lang="en-US" sz="1400" dirty="0"/>
          </a:p>
          <a:p>
            <a:pPr>
              <a:buClr>
                <a:srgbClr val="91867E"/>
              </a:buClr>
            </a:pPr>
            <a:r>
              <a:rPr lang="en-US" sz="1400" b="1" dirty="0" smtClean="0"/>
              <a:t>// STILL NEEDED =&gt;  OPTIMISITIC and PESSIMISTIC block policy (via API) for @t=2 DIRTY_READ </a:t>
            </a:r>
          </a:p>
          <a:p>
            <a:pPr>
              <a:buClr>
                <a:srgbClr val="91867E"/>
              </a:buClr>
            </a:pPr>
            <a:endParaRPr lang="en-US" sz="1400" dirty="0" smtClean="0"/>
          </a:p>
          <a:p>
            <a:pPr lvl="6">
              <a:buClr>
                <a:srgbClr val="91867E"/>
              </a:buClr>
            </a:pPr>
            <a:r>
              <a:rPr lang="en-US" sz="1400" dirty="0"/>
              <a:t>	</a:t>
            </a:r>
            <a:endParaRPr lang="en-US" sz="1400" dirty="0" smtClean="0"/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2200" dirty="0"/>
          </a:p>
        </p:txBody>
      </p:sp>
      <p:pic>
        <p:nvPicPr>
          <p:cNvPr id="5" name="Picture 4" descr="@JPM=foo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69484"/>
            <a:ext cx="9144000" cy="4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581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6156000" y="6588000"/>
            <a:ext cx="2160000" cy="180000"/>
          </a:xfrm>
        </p:spPr>
        <p:txBody>
          <a:bodyPr/>
          <a:lstStyle/>
          <a:p>
            <a:fld id="{EF936701-F3BE-46EF-A916-15960E192D9D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53175" y="6586020"/>
            <a:ext cx="540000" cy="180000"/>
          </a:xfrm>
        </p:spPr>
        <p:txBody>
          <a:bodyPr/>
          <a:lstStyle/>
          <a:p>
            <a:fld id="{FE4E17A9-EA06-4C60-9B5B-EF8399C2AF8E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" name="Date Placeholder 1"/>
          <p:cNvSpPr txBox="1">
            <a:spLocks/>
          </p:cNvSpPr>
          <p:nvPr/>
        </p:nvSpPr>
        <p:spPr>
          <a:xfrm>
            <a:off x="6156000" y="6588000"/>
            <a:ext cx="216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936701-F3BE-46EF-A916-15960E192D9D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8353175" y="6586020"/>
            <a:ext cx="54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4E17A9-EA06-4C60-9B5B-EF8399C2AF8E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609600"/>
            <a:ext cx="4884094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b="1" dirty="0" smtClean="0">
                <a:solidFill>
                  <a:srgbClr val="F49C3E"/>
                </a:solidFill>
              </a:rPr>
              <a:t>JSR-107 =&gt; DIRTY READ prevention</a:t>
            </a:r>
            <a:endParaRPr lang="en-US" sz="2200" b="1" dirty="0">
              <a:solidFill>
                <a:srgbClr val="F49C3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600200"/>
            <a:ext cx="8915400" cy="47397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0" lvl="3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u="sng" dirty="0" smtClean="0">
                <a:solidFill>
                  <a:srgbClr val="0070C0"/>
                </a:solidFill>
              </a:rPr>
              <a:t>TX_THR_1</a:t>
            </a:r>
            <a:r>
              <a:rPr lang="en-US" sz="2200" dirty="0" smtClean="0"/>
              <a:t>	</a:t>
            </a:r>
            <a:r>
              <a:rPr lang="en-US" sz="2200" u="sng" dirty="0" smtClean="0"/>
              <a:t>JCACHE_ENTRY</a:t>
            </a:r>
            <a:r>
              <a:rPr lang="en-US" sz="2200" dirty="0" smtClean="0"/>
              <a:t>	</a:t>
            </a:r>
            <a:r>
              <a:rPr lang="en-US" sz="2200" u="sng" dirty="0" smtClean="0">
                <a:solidFill>
                  <a:srgbClr val="0070C0"/>
                </a:solidFill>
              </a:rPr>
              <a:t>TX_THR_2</a:t>
            </a:r>
            <a:r>
              <a:rPr lang="en-US" sz="2200" dirty="0" smtClean="0"/>
              <a:t> </a:t>
            </a:r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dirty="0" smtClean="0"/>
              <a:t>@t=0	</a:t>
            </a:r>
            <a:r>
              <a:rPr lang="en-US" sz="2200" dirty="0" err="1" smtClean="0"/>
              <a:t>utx.begin</a:t>
            </a:r>
            <a:r>
              <a:rPr lang="en-US" sz="2200" dirty="0" smtClean="0"/>
              <a:t>();		$5		</a:t>
            </a:r>
            <a:r>
              <a:rPr lang="en-US" sz="2200" dirty="0" err="1" smtClean="0"/>
              <a:t>utx.begin</a:t>
            </a:r>
            <a:r>
              <a:rPr lang="en-US" sz="2200" dirty="0" smtClean="0"/>
              <a:t>();</a:t>
            </a:r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2200" dirty="0"/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dirty="0" smtClean="0"/>
              <a:t>@t=1           mutate(credit $1)	$6</a:t>
            </a:r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2200" dirty="0"/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dirty="0" smtClean="0"/>
              <a:t>@t=2                                              $6                    </a:t>
            </a:r>
            <a:r>
              <a:rPr lang="en-US" sz="1600" b="1" dirty="0" err="1" smtClean="0">
                <a:solidFill>
                  <a:srgbClr val="C00000"/>
                </a:solidFill>
              </a:rPr>
              <a:t>val</a:t>
            </a:r>
            <a:r>
              <a:rPr lang="en-US" sz="1600" b="1" dirty="0" smtClean="0">
                <a:solidFill>
                  <a:srgbClr val="C00000"/>
                </a:solidFill>
              </a:rPr>
              <a:t> = access() //BLOCK</a:t>
            </a:r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2200" dirty="0"/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dirty="0" smtClean="0"/>
              <a:t>@t=3          //more processing         $6</a:t>
            </a:r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2200" dirty="0"/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dirty="0" smtClean="0"/>
              <a:t>@t=4        </a:t>
            </a:r>
            <a:r>
              <a:rPr lang="en-US" sz="2200" b="1" dirty="0" err="1" smtClean="0">
                <a:solidFill>
                  <a:srgbClr val="C00000"/>
                </a:solidFill>
              </a:rPr>
              <a:t>utx.rollback</a:t>
            </a:r>
            <a:r>
              <a:rPr lang="en-US" sz="2200" b="1" dirty="0" smtClean="0">
                <a:solidFill>
                  <a:srgbClr val="C00000"/>
                </a:solidFill>
              </a:rPr>
              <a:t>()</a:t>
            </a:r>
            <a:r>
              <a:rPr lang="en-US" sz="2200" dirty="0" smtClean="0"/>
              <a:t>                $5</a:t>
            </a:r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2200" dirty="0"/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dirty="0" smtClean="0"/>
              <a:t>@t=5				$5		</a:t>
            </a:r>
            <a:r>
              <a:rPr lang="en-US" sz="2200" dirty="0" err="1" smtClean="0"/>
              <a:t>val</a:t>
            </a:r>
            <a:r>
              <a:rPr lang="en-US" sz="2200" dirty="0" smtClean="0"/>
              <a:t> = access() //$5</a:t>
            </a:r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2200" dirty="0"/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b="1" dirty="0" smtClean="0">
                <a:solidFill>
                  <a:srgbClr val="C00000"/>
                </a:solidFill>
              </a:rPr>
              <a:t>// DIRTY READ guaranteed to be PREVENTED</a:t>
            </a:r>
            <a:endParaRPr lang="en-US" sz="2200" b="1" dirty="0">
              <a:solidFill>
                <a:srgbClr val="C00000"/>
              </a:solidFill>
            </a:endParaRPr>
          </a:p>
        </p:txBody>
      </p:sp>
      <p:pic>
        <p:nvPicPr>
          <p:cNvPr id="8" name="Picture 7" descr="@JPM=foo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69484"/>
            <a:ext cx="9144000" cy="4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646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6156000" y="6588000"/>
            <a:ext cx="2160000" cy="180000"/>
          </a:xfrm>
        </p:spPr>
        <p:txBody>
          <a:bodyPr/>
          <a:lstStyle/>
          <a:p>
            <a:fld id="{EF936701-F3BE-46EF-A916-15960E192D9D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53175" y="6586020"/>
            <a:ext cx="540000" cy="180000"/>
          </a:xfrm>
        </p:spPr>
        <p:txBody>
          <a:bodyPr/>
          <a:lstStyle/>
          <a:p>
            <a:fld id="{FE4E17A9-EA06-4C60-9B5B-EF8399C2AF8E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3263" y="829535"/>
            <a:ext cx="8229600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1400" dirty="0" smtClean="0"/>
              <a:t>What about rare transactional use cases that have extreme TX_ISOLATION demands?  E.g.  Intolerance to </a:t>
            </a:r>
            <a:r>
              <a:rPr lang="en-US" sz="1400" b="1" dirty="0" smtClean="0"/>
              <a:t>PHANTOM_READS</a:t>
            </a:r>
            <a:r>
              <a:rPr lang="en-US" sz="1400" dirty="0" smtClean="0"/>
              <a:t>?  Can JSR-107 accommodate these rare (but important ) uses cases?</a:t>
            </a:r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1400" dirty="0"/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1400" dirty="0" smtClean="0"/>
              <a:t>Answer = YES!!</a:t>
            </a:r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1400" dirty="0"/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1400" dirty="0" smtClean="0"/>
              <a:t>What about multiple, dynamic views of the same Cache with different (possibly extreme) TX_ISOLATION demands?  </a:t>
            </a:r>
            <a:endParaRPr lang="en-US" sz="1400" dirty="0"/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1400" dirty="0" smtClean="0"/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1400" dirty="0" smtClean="0"/>
              <a:t>Answer = YES</a:t>
            </a:r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1400" dirty="0"/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1400" dirty="0" smtClean="0"/>
              <a:t>EG     common Bond Portfolio CACHE shared by both   RETAIL and INSTITUTIONAL Trading desks</a:t>
            </a:r>
          </a:p>
          <a:p>
            <a:pPr>
              <a:buClr>
                <a:srgbClr val="91867E"/>
              </a:buClr>
            </a:pPr>
            <a:endParaRPr lang="en-US" sz="2200" dirty="0"/>
          </a:p>
        </p:txBody>
      </p:sp>
      <p:sp>
        <p:nvSpPr>
          <p:cNvPr id="5" name="Rectangle 4"/>
          <p:cNvSpPr/>
          <p:nvPr/>
        </p:nvSpPr>
        <p:spPr>
          <a:xfrm>
            <a:off x="348057" y="152400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1867E"/>
              </a:buClr>
            </a:pPr>
            <a:r>
              <a:rPr lang="en-US" b="1" dirty="0">
                <a:solidFill>
                  <a:srgbClr val="F49C3E"/>
                </a:solidFill>
              </a:rPr>
              <a:t>Can we use JSR-107 API </a:t>
            </a:r>
            <a:r>
              <a:rPr lang="en-US" b="1" dirty="0" smtClean="0">
                <a:solidFill>
                  <a:srgbClr val="F49C3E"/>
                </a:solidFill>
              </a:rPr>
              <a:t>to accommodate all TX_ISOLATION tolerances (and intolerances) ?</a:t>
            </a:r>
            <a:endParaRPr lang="en-US" b="1" dirty="0">
              <a:solidFill>
                <a:srgbClr val="F49C3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4663" y="3471858"/>
            <a:ext cx="8686800" cy="2477746"/>
            <a:chOff x="228600" y="3954109"/>
            <a:chExt cx="8686800" cy="2477746"/>
          </a:xfrm>
        </p:grpSpPr>
        <p:grpSp>
          <p:nvGrpSpPr>
            <p:cNvPr id="18" name="Group 17"/>
            <p:cNvGrpSpPr/>
            <p:nvPr/>
          </p:nvGrpSpPr>
          <p:grpSpPr>
            <a:xfrm>
              <a:off x="500107" y="4087463"/>
              <a:ext cx="266700" cy="685800"/>
              <a:chOff x="434009" y="4343400"/>
              <a:chExt cx="266700" cy="68580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472109" y="4343400"/>
                <a:ext cx="228600" cy="228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586409" y="4572000"/>
                <a:ext cx="0" cy="304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434009" y="4648200"/>
                <a:ext cx="2667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472109" y="4876800"/>
                <a:ext cx="11430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601318" y="4876800"/>
                <a:ext cx="80341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894858" y="4087463"/>
              <a:ext cx="266700" cy="685800"/>
              <a:chOff x="434009" y="4343400"/>
              <a:chExt cx="266700" cy="68580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472109" y="4343400"/>
                <a:ext cx="228600" cy="228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586409" y="4572000"/>
                <a:ext cx="0" cy="304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34009" y="4648200"/>
                <a:ext cx="2667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472109" y="4876800"/>
                <a:ext cx="11430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601318" y="4876800"/>
                <a:ext cx="80341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2047298" y="4049363"/>
              <a:ext cx="266700" cy="685800"/>
              <a:chOff x="434009" y="4343400"/>
              <a:chExt cx="266700" cy="6858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472109" y="4343400"/>
                <a:ext cx="228600" cy="228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586409" y="4572000"/>
                <a:ext cx="0" cy="304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434009" y="4648200"/>
                <a:ext cx="2667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472109" y="4876800"/>
                <a:ext cx="11430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01318" y="4876800"/>
                <a:ext cx="80341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/>
            <p:cNvSpPr txBox="1"/>
            <p:nvPr/>
          </p:nvSpPr>
          <p:spPr>
            <a:xfrm>
              <a:off x="1285298" y="4277963"/>
              <a:ext cx="762000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342900" indent="-342900">
                <a:buClr>
                  <a:srgbClr val="91867E"/>
                </a:buClr>
                <a:buFont typeface="Credit Suisse Type Light" pitchFamily="34" charset="0"/>
                <a:buChar char=""/>
              </a:pPr>
              <a:r>
                <a:rPr lang="en-US" sz="2200" dirty="0" smtClean="0"/>
                <a:t>…</a:t>
              </a:r>
              <a:endParaRPr lang="en-US" sz="2200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3581400" y="4163663"/>
              <a:ext cx="1828800" cy="10941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HY Credit Portfolio </a:t>
              </a:r>
              <a:r>
                <a:rPr lang="en-US" sz="1200" dirty="0" smtClean="0"/>
                <a:t>(3,000 bonds)</a:t>
              </a:r>
              <a:endParaRPr lang="en-US" sz="12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28600" y="5105400"/>
              <a:ext cx="3429000" cy="10772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342900" indent="-342900">
                <a:buClr>
                  <a:srgbClr val="91867E"/>
                </a:buClr>
                <a:buFont typeface="Credit Suisse Type Light" pitchFamily="34" charset="0"/>
                <a:buChar char=""/>
              </a:pPr>
              <a:r>
                <a:rPr lang="en-US" sz="1400" b="1" dirty="0" smtClean="0"/>
                <a:t>RETAIL desk</a:t>
              </a:r>
            </a:p>
            <a:p>
              <a:pPr marL="342900" indent="-342900">
                <a:buClr>
                  <a:srgbClr val="91867E"/>
                </a:buClr>
                <a:buFont typeface="Credit Suisse Type Light" pitchFamily="34" charset="0"/>
                <a:buChar char=""/>
              </a:pPr>
              <a:r>
                <a:rPr lang="en-US" sz="1400" dirty="0" smtClean="0"/>
                <a:t>1000s of trades daily</a:t>
              </a:r>
            </a:p>
            <a:p>
              <a:pPr marL="342900" indent="-342900">
                <a:buClr>
                  <a:srgbClr val="91867E"/>
                </a:buClr>
                <a:buFont typeface="Credit Suisse Type Light" pitchFamily="34" charset="0"/>
                <a:buChar char=""/>
              </a:pPr>
              <a:r>
                <a:rPr lang="en-US" sz="1400" dirty="0" smtClean="0"/>
                <a:t>Each trade = few </a:t>
              </a:r>
              <a:r>
                <a:rPr lang="en-US" sz="1400" dirty="0" err="1" smtClean="0"/>
                <a:t>millis</a:t>
              </a:r>
              <a:r>
                <a:rPr lang="en-US" sz="1400" dirty="0" smtClean="0"/>
                <a:t> to transact</a:t>
              </a:r>
            </a:p>
            <a:p>
              <a:pPr marL="342900" indent="-342900">
                <a:buClr>
                  <a:srgbClr val="91867E"/>
                </a:buClr>
                <a:buFont typeface="Credit Suisse Type Light" pitchFamily="34" charset="0"/>
                <a:buChar char=""/>
              </a:pPr>
              <a:r>
                <a:rPr lang="en-US" sz="1400" dirty="0" err="1" smtClean="0"/>
                <a:t>Avg</a:t>
              </a:r>
              <a:r>
                <a:rPr lang="en-US" sz="1400" dirty="0" smtClean="0"/>
                <a:t> Trade = $5,000 USD</a:t>
              </a:r>
            </a:p>
            <a:p>
              <a:pPr marL="342900" indent="-342900">
                <a:buClr>
                  <a:srgbClr val="91867E"/>
                </a:buClr>
                <a:buFont typeface="Credit Suisse Type Light" pitchFamily="34" charset="0"/>
                <a:buChar char=""/>
              </a:pPr>
              <a:r>
                <a:rPr lang="en-US" sz="1400" b="1" dirty="0" smtClean="0"/>
                <a:t>Use JSR-107 TX_READ_COMMITTED</a:t>
              </a:r>
              <a:r>
                <a:rPr lang="en-US" sz="1400" dirty="0" smtClean="0"/>
                <a:t> </a:t>
              </a:r>
              <a:endParaRPr lang="en-US" sz="1400" dirty="0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6781800" y="3954109"/>
              <a:ext cx="266700" cy="685800"/>
              <a:chOff x="434009" y="4343400"/>
              <a:chExt cx="266700" cy="68580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472109" y="4343400"/>
                <a:ext cx="228600" cy="228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>
                <a:off x="586409" y="4572000"/>
                <a:ext cx="0" cy="304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434009" y="4648200"/>
                <a:ext cx="2667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472109" y="4876800"/>
                <a:ext cx="11430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601318" y="4876800"/>
                <a:ext cx="80341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/>
            <p:cNvSpPr txBox="1"/>
            <p:nvPr/>
          </p:nvSpPr>
          <p:spPr>
            <a:xfrm>
              <a:off x="5943600" y="5139193"/>
              <a:ext cx="2971800" cy="12926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342900" indent="-342900">
                <a:buClr>
                  <a:srgbClr val="91867E"/>
                </a:buClr>
                <a:buFont typeface="Credit Suisse Type Light" pitchFamily="34" charset="0"/>
                <a:buChar char=""/>
              </a:pPr>
              <a:r>
                <a:rPr lang="en-US" sz="1400" b="1" dirty="0" smtClean="0"/>
                <a:t>INSTITUTIONAL desk</a:t>
              </a:r>
            </a:p>
            <a:p>
              <a:pPr marL="342900" indent="-342900">
                <a:buClr>
                  <a:srgbClr val="91867E"/>
                </a:buClr>
                <a:buFont typeface="Credit Suisse Type Light" pitchFamily="34" charset="0"/>
                <a:buChar char=""/>
              </a:pPr>
              <a:r>
                <a:rPr lang="en-US" sz="1400" dirty="0" smtClean="0"/>
                <a:t>dozen or so trades daily</a:t>
              </a:r>
            </a:p>
            <a:p>
              <a:pPr marL="342900" indent="-342900">
                <a:buClr>
                  <a:srgbClr val="91867E"/>
                </a:buClr>
                <a:buFont typeface="Credit Suisse Type Light" pitchFamily="34" charset="0"/>
                <a:buChar char=""/>
              </a:pPr>
              <a:r>
                <a:rPr lang="en-US" sz="1400" dirty="0" smtClean="0"/>
                <a:t>Each trade = 4-6 </a:t>
              </a:r>
              <a:r>
                <a:rPr lang="en-US" sz="1400" dirty="0" err="1" smtClean="0"/>
                <a:t>secs</a:t>
              </a:r>
              <a:r>
                <a:rPr lang="en-US" sz="1400" dirty="0" smtClean="0"/>
                <a:t> to transact</a:t>
              </a:r>
            </a:p>
            <a:p>
              <a:pPr marL="342900" indent="-342900">
                <a:buClr>
                  <a:srgbClr val="91867E"/>
                </a:buClr>
                <a:buFont typeface="Credit Suisse Type Light" pitchFamily="34" charset="0"/>
                <a:buChar char=""/>
              </a:pPr>
              <a:r>
                <a:rPr lang="en-US" sz="1400" dirty="0" err="1" smtClean="0"/>
                <a:t>Avg</a:t>
              </a:r>
              <a:r>
                <a:rPr lang="en-US" sz="1400" dirty="0" smtClean="0"/>
                <a:t> Trade = $10,000,000 USD</a:t>
              </a:r>
            </a:p>
            <a:p>
              <a:pPr marL="342900" indent="-342900">
                <a:buClr>
                  <a:srgbClr val="91867E"/>
                </a:buClr>
                <a:buFont typeface="Credit Suisse Type Light" pitchFamily="34" charset="0"/>
                <a:buChar char=""/>
              </a:pPr>
              <a:r>
                <a:rPr lang="en-US" sz="1400" dirty="0" smtClean="0"/>
                <a:t>PHANTOM_READ intolerant</a:t>
              </a:r>
            </a:p>
            <a:p>
              <a:pPr marL="342900" indent="-342900">
                <a:buClr>
                  <a:srgbClr val="91867E"/>
                </a:buClr>
                <a:buFont typeface="Credit Suisse Type Light" pitchFamily="34" charset="0"/>
                <a:buChar char=""/>
              </a:pPr>
              <a:r>
                <a:rPr lang="en-US" sz="1400" b="1" dirty="0" smtClean="0"/>
                <a:t>Use JSR-107 TX_SERIALIZABLE</a:t>
              </a:r>
              <a:endParaRPr lang="en-US" sz="1400" b="1" dirty="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2667000" y="4487509"/>
              <a:ext cx="914400" cy="20955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endCxn id="33" idx="6"/>
            </p:cNvCxnSpPr>
            <p:nvPr/>
          </p:nvCxnSpPr>
          <p:spPr>
            <a:xfrm flipH="1">
              <a:off x="5410200" y="4430363"/>
              <a:ext cx="1295400" cy="28036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5638800" y="4182709"/>
              <a:ext cx="838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342900" indent="-342900">
                <a:buClr>
                  <a:srgbClr val="91867E"/>
                </a:buClr>
                <a:buFont typeface="Credit Suisse Type Light" pitchFamily="34" charset="0"/>
                <a:buChar char=""/>
              </a:pPr>
              <a:r>
                <a:rPr lang="en-US" sz="1200" dirty="0" smtClean="0"/>
                <a:t>trade</a:t>
              </a:r>
              <a:endParaRPr lang="en-US" sz="12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789914" y="4223730"/>
              <a:ext cx="838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342900" indent="-342900">
                <a:buClr>
                  <a:srgbClr val="91867E"/>
                </a:buClr>
                <a:buFont typeface="Credit Suisse Type Light" pitchFamily="34" charset="0"/>
                <a:buChar char=""/>
              </a:pPr>
              <a:r>
                <a:rPr lang="en-US" sz="1200" dirty="0" smtClean="0"/>
                <a:t>trade</a:t>
              </a:r>
              <a:endParaRPr lang="en-US" sz="1200" dirty="0"/>
            </a:p>
          </p:txBody>
        </p:sp>
      </p:grpSp>
      <p:pic>
        <p:nvPicPr>
          <p:cNvPr id="42" name="Picture 41" descr="@JPM=foo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69484"/>
            <a:ext cx="9144000" cy="4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911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6156000" y="6588000"/>
            <a:ext cx="2160000" cy="180000"/>
          </a:xfrm>
        </p:spPr>
        <p:txBody>
          <a:bodyPr/>
          <a:lstStyle/>
          <a:p>
            <a:fld id="{EF936701-F3BE-46EF-A916-15960E192D9D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53175" y="6586020"/>
            <a:ext cx="540000" cy="180000"/>
          </a:xfrm>
        </p:spPr>
        <p:txBody>
          <a:bodyPr/>
          <a:lstStyle/>
          <a:p>
            <a:fld id="{FE4E17A9-EA06-4C60-9B5B-EF8399C2AF8E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722724" cy="501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@JPM=foo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69484"/>
            <a:ext cx="9144000" cy="4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222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6156000" y="6588000"/>
            <a:ext cx="2160000" cy="180000"/>
          </a:xfrm>
        </p:spPr>
        <p:txBody>
          <a:bodyPr/>
          <a:lstStyle/>
          <a:p>
            <a:fld id="{EF936701-F3BE-46EF-A916-15960E192D9D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53175" y="6586020"/>
            <a:ext cx="540000" cy="180000"/>
          </a:xfrm>
        </p:spPr>
        <p:txBody>
          <a:bodyPr/>
          <a:lstStyle/>
          <a:p>
            <a:fld id="{FE4E17A9-EA06-4C60-9B5B-EF8399C2AF8E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8850" y="1149350"/>
            <a:ext cx="7224713" cy="455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@JPM=foo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69484"/>
            <a:ext cx="9144000" cy="4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551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6156000" y="6588000"/>
            <a:ext cx="2160000" cy="180000"/>
          </a:xfrm>
        </p:spPr>
        <p:txBody>
          <a:bodyPr/>
          <a:lstStyle/>
          <a:p>
            <a:fld id="{EF936701-F3BE-46EF-A916-15960E192D9D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53175" y="6586020"/>
            <a:ext cx="540000" cy="180000"/>
          </a:xfrm>
        </p:spPr>
        <p:txBody>
          <a:bodyPr/>
          <a:lstStyle/>
          <a:p>
            <a:fld id="{FE4E17A9-EA06-4C60-9B5B-EF8399C2AF8E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8098247" cy="509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@JPM=foo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69484"/>
            <a:ext cx="9144000" cy="4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374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6156000" y="6588000"/>
            <a:ext cx="2160000" cy="180000"/>
          </a:xfrm>
        </p:spPr>
        <p:txBody>
          <a:bodyPr/>
          <a:lstStyle/>
          <a:p>
            <a:fld id="{EF936701-F3BE-46EF-A916-15960E192D9D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53175" y="6586020"/>
            <a:ext cx="540000" cy="180000"/>
          </a:xfrm>
        </p:spPr>
        <p:txBody>
          <a:bodyPr/>
          <a:lstStyle/>
          <a:p>
            <a:fld id="{FE4E17A9-EA06-4C60-9B5B-EF8399C2AF8E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7508272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@JPM=foo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69484"/>
            <a:ext cx="9144000" cy="4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480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6156000" y="6588000"/>
            <a:ext cx="2160000" cy="180000"/>
          </a:xfrm>
        </p:spPr>
        <p:txBody>
          <a:bodyPr/>
          <a:lstStyle/>
          <a:p>
            <a:fld id="{EF936701-F3BE-46EF-A916-15960E192D9D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53175" y="6586020"/>
            <a:ext cx="540000" cy="180000"/>
          </a:xfrm>
        </p:spPr>
        <p:txBody>
          <a:bodyPr/>
          <a:lstStyle/>
          <a:p>
            <a:fld id="{FE4E17A9-EA06-4C60-9B5B-EF8399C2AF8E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8077253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@JPM=foo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69484"/>
            <a:ext cx="9144000" cy="4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389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6156000" y="6588000"/>
            <a:ext cx="2160000" cy="180000"/>
          </a:xfrm>
        </p:spPr>
        <p:txBody>
          <a:bodyPr/>
          <a:lstStyle/>
          <a:p>
            <a:fld id="{EF936701-F3BE-46EF-A916-15960E192D9D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53175" y="6586020"/>
            <a:ext cx="540000" cy="180000"/>
          </a:xfrm>
        </p:spPr>
        <p:txBody>
          <a:bodyPr/>
          <a:lstStyle/>
          <a:p>
            <a:fld id="{FE4E17A9-EA06-4C60-9B5B-EF8399C2AF8E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5838" y="609600"/>
            <a:ext cx="7170737" cy="403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4953000"/>
            <a:ext cx="67056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dirty="0" smtClean="0"/>
              <a:t>Fluent </a:t>
            </a:r>
            <a:r>
              <a:rPr lang="en-US" sz="2200" smtClean="0"/>
              <a:t>Builder Pattern</a:t>
            </a:r>
            <a:endParaRPr lang="en-US" sz="2200" dirty="0"/>
          </a:p>
        </p:txBody>
      </p:sp>
      <p:pic>
        <p:nvPicPr>
          <p:cNvPr id="6" name="Picture 5" descr="@JPM=foo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69484"/>
            <a:ext cx="9144000" cy="4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159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@JPM=foo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69485"/>
            <a:ext cx="9144000" cy="4885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381000"/>
            <a:ext cx="66294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b="1" dirty="0" smtClean="0">
                <a:solidFill>
                  <a:srgbClr val="F49C3E"/>
                </a:solidFill>
              </a:rPr>
              <a:t>The very first data locality problem </a:t>
            </a:r>
            <a:r>
              <a:rPr lang="en-US" sz="2200" dirty="0" smtClean="0"/>
              <a:t>– Ma Bell and the FCC assignment of  Area Codes. 1947.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6324600" y="1447800"/>
            <a:ext cx="2514600" cy="3385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dirty="0" smtClean="0"/>
              <a:t>NYC           212</a:t>
            </a:r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dirty="0" smtClean="0"/>
              <a:t>LA	           213</a:t>
            </a:r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dirty="0" smtClean="0"/>
              <a:t>CHIC          312</a:t>
            </a:r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2200" dirty="0" smtClean="0"/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2200" dirty="0" smtClean="0"/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dirty="0" smtClean="0"/>
              <a:t>…</a:t>
            </a:r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2200" dirty="0" smtClean="0"/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2200" dirty="0" smtClean="0"/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dirty="0" smtClean="0"/>
              <a:t>MEMPHIS  901</a:t>
            </a:r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dirty="0" smtClean="0"/>
              <a:t>RALEIGH   919</a:t>
            </a:r>
            <a:endParaRPr lang="en-US" sz="2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95400"/>
            <a:ext cx="5334000" cy="465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6156000" y="6588000"/>
            <a:ext cx="2160000" cy="180000"/>
          </a:xfrm>
        </p:spPr>
        <p:txBody>
          <a:bodyPr/>
          <a:lstStyle/>
          <a:p>
            <a:fld id="{EF936701-F3BE-46EF-A916-15960E192D9D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53175" y="6586020"/>
            <a:ext cx="540000" cy="180000"/>
          </a:xfrm>
        </p:spPr>
        <p:txBody>
          <a:bodyPr/>
          <a:lstStyle/>
          <a:p>
            <a:fld id="{FE4E17A9-EA06-4C60-9B5B-EF8399C2AF8E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7132637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@JPM=foo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69484"/>
            <a:ext cx="9144000" cy="4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445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6156000" y="6588000"/>
            <a:ext cx="2160000" cy="180000"/>
          </a:xfrm>
        </p:spPr>
        <p:txBody>
          <a:bodyPr/>
          <a:lstStyle/>
          <a:p>
            <a:fld id="{EF936701-F3BE-46EF-A916-15960E192D9D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53175" y="6586020"/>
            <a:ext cx="540000" cy="180000"/>
          </a:xfrm>
        </p:spPr>
        <p:txBody>
          <a:bodyPr/>
          <a:lstStyle/>
          <a:p>
            <a:fld id="{FE4E17A9-EA06-4C60-9B5B-EF8399C2AF8E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7736998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@JPM=foo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69484"/>
            <a:ext cx="9144000" cy="4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335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6156000" y="6588000"/>
            <a:ext cx="2160000" cy="180000"/>
          </a:xfrm>
        </p:spPr>
        <p:txBody>
          <a:bodyPr/>
          <a:lstStyle/>
          <a:p>
            <a:fld id="{EF936701-F3BE-46EF-A916-15960E192D9D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53175" y="6586020"/>
            <a:ext cx="540000" cy="180000"/>
          </a:xfrm>
        </p:spPr>
        <p:txBody>
          <a:bodyPr/>
          <a:lstStyle/>
          <a:p>
            <a:fld id="{FE4E17A9-EA06-4C60-9B5B-EF8399C2AF8E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8850" y="1146175"/>
            <a:ext cx="7224713" cy="456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@JPM=foo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69484"/>
            <a:ext cx="9144000" cy="4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259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6156000" y="6588000"/>
            <a:ext cx="2160000" cy="180000"/>
          </a:xfrm>
        </p:spPr>
        <p:txBody>
          <a:bodyPr/>
          <a:lstStyle/>
          <a:p>
            <a:fld id="{EF936701-F3BE-46EF-A916-15960E192D9D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53175" y="6586020"/>
            <a:ext cx="540000" cy="180000"/>
          </a:xfrm>
        </p:spPr>
        <p:txBody>
          <a:bodyPr/>
          <a:lstStyle/>
          <a:p>
            <a:fld id="{FE4E17A9-EA06-4C60-9B5B-EF8399C2AF8E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7508396" cy="469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@JPM=foo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69484"/>
            <a:ext cx="9144000" cy="4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624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6156000" y="6588000"/>
            <a:ext cx="2160000" cy="180000"/>
          </a:xfrm>
        </p:spPr>
        <p:txBody>
          <a:bodyPr/>
          <a:lstStyle/>
          <a:p>
            <a:fld id="{EF936701-F3BE-46EF-A916-15960E192D9D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53175" y="6586020"/>
            <a:ext cx="540000" cy="180000"/>
          </a:xfrm>
        </p:spPr>
        <p:txBody>
          <a:bodyPr/>
          <a:lstStyle/>
          <a:p>
            <a:fld id="{FE4E17A9-EA06-4C60-9B5B-EF8399C2AF8E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"/>
            <a:ext cx="7630666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@JPM=foo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69484"/>
            <a:ext cx="9144000" cy="4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969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6156000" y="6588000"/>
            <a:ext cx="2160000" cy="180000"/>
          </a:xfrm>
        </p:spPr>
        <p:txBody>
          <a:bodyPr/>
          <a:lstStyle/>
          <a:p>
            <a:fld id="{EF936701-F3BE-46EF-A916-15960E192D9D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53175" y="6586020"/>
            <a:ext cx="540000" cy="180000"/>
          </a:xfrm>
        </p:spPr>
        <p:txBody>
          <a:bodyPr/>
          <a:lstStyle/>
          <a:p>
            <a:fld id="{FE4E17A9-EA06-4C60-9B5B-EF8399C2AF8E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627055" cy="473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@JPM=foo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69484"/>
            <a:ext cx="9144000" cy="4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608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6156000" y="6588000"/>
            <a:ext cx="2160000" cy="180000"/>
          </a:xfrm>
        </p:spPr>
        <p:txBody>
          <a:bodyPr/>
          <a:lstStyle/>
          <a:p>
            <a:fld id="{EF936701-F3BE-46EF-A916-15960E192D9D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53175" y="6586020"/>
            <a:ext cx="540000" cy="180000"/>
          </a:xfrm>
        </p:spPr>
        <p:txBody>
          <a:bodyPr/>
          <a:lstStyle/>
          <a:p>
            <a:fld id="{FE4E17A9-EA06-4C60-9B5B-EF8399C2AF8E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533400"/>
            <a:ext cx="75438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ctr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4000" b="1" dirty="0" smtClean="0">
                <a:solidFill>
                  <a:srgbClr val="F6B065"/>
                </a:solidFill>
              </a:rPr>
              <a:t>Questions (?)</a:t>
            </a:r>
            <a:endParaRPr lang="en-US" sz="4000" b="1" dirty="0">
              <a:solidFill>
                <a:srgbClr val="F6B06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5410200"/>
            <a:ext cx="69342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91867E"/>
              </a:buClr>
            </a:pPr>
            <a:endParaRPr lang="en-US" sz="2200" dirty="0">
              <a:hlinkClick r:id="rId2"/>
            </a:endParaRPr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dirty="0" smtClean="0">
                <a:hlinkClick r:id="rId2"/>
              </a:rPr>
              <a:t>http</a:t>
            </a:r>
            <a:r>
              <a:rPr lang="en-US" sz="2200" dirty="0">
                <a:hlinkClick r:id="rId2"/>
              </a:rPr>
              <a:t>://www.parleys.com/#</a:t>
            </a:r>
            <a:r>
              <a:rPr lang="en-US" sz="2200" dirty="0" smtClean="0">
                <a:hlinkClick r:id="rId2"/>
              </a:rPr>
              <a:t>st=5&amp;id=3046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4572000"/>
            <a:ext cx="662940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dirty="0" smtClean="0"/>
              <a:t>Acknowledgment:  Much of this PPT was taken from Greg Luck and Cameron Purdy’s </a:t>
            </a:r>
            <a:r>
              <a:rPr lang="en-US" sz="2200" dirty="0" err="1" smtClean="0"/>
              <a:t>JavaOne</a:t>
            </a:r>
            <a:r>
              <a:rPr lang="en-US" sz="2200" smtClean="0"/>
              <a:t> 2012 </a:t>
            </a:r>
            <a:r>
              <a:rPr lang="en-US" sz="2200" dirty="0" smtClean="0"/>
              <a:t>presentation on JSR-107   see= </a:t>
            </a:r>
            <a:endParaRPr lang="en-US" sz="2200" dirty="0"/>
          </a:p>
        </p:txBody>
      </p:sp>
      <p:pic>
        <p:nvPicPr>
          <p:cNvPr id="7" name="Picture 6" descr="@JPM=foo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69484"/>
            <a:ext cx="9144000" cy="4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309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6156000" y="6588000"/>
            <a:ext cx="2160000" cy="180000"/>
          </a:xfrm>
        </p:spPr>
        <p:txBody>
          <a:bodyPr/>
          <a:lstStyle/>
          <a:p>
            <a:fld id="{EF936701-F3BE-46EF-A916-15960E192D9D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53175" y="6586020"/>
            <a:ext cx="540000" cy="180000"/>
          </a:xfrm>
        </p:spPr>
        <p:txBody>
          <a:bodyPr/>
          <a:lstStyle/>
          <a:p>
            <a:fld id="{FE4E17A9-EA06-4C60-9B5B-EF8399C2AF8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3150" y="2057400"/>
            <a:ext cx="8070850" cy="444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228600"/>
            <a:ext cx="7315200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2200" dirty="0"/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b="1" i="1" dirty="0" smtClean="0">
                <a:solidFill>
                  <a:srgbClr val="F49C3E"/>
                </a:solidFill>
              </a:rPr>
              <a:t>The </a:t>
            </a:r>
            <a:r>
              <a:rPr lang="en-US" sz="2200" b="1" i="1" dirty="0">
                <a:solidFill>
                  <a:srgbClr val="F49C3E"/>
                </a:solidFill>
              </a:rPr>
              <a:t>Data Locality </a:t>
            </a:r>
            <a:r>
              <a:rPr lang="en-US" sz="2200" b="1" i="1" dirty="0" smtClean="0">
                <a:solidFill>
                  <a:srgbClr val="F49C3E"/>
                </a:solidFill>
              </a:rPr>
              <a:t>Problem</a:t>
            </a:r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2200" dirty="0"/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dirty="0" smtClean="0"/>
              <a:t>Big Decision:  How much am I willing to “pay” to have my data as close as possible to processing resources?</a:t>
            </a:r>
          </a:p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endParaRPr lang="en-US" sz="2200" i="1" dirty="0"/>
          </a:p>
        </p:txBody>
      </p:sp>
      <p:pic>
        <p:nvPicPr>
          <p:cNvPr id="10" name="Picture 9" descr="@JPM=foo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69485"/>
            <a:ext cx="9144000" cy="4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484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6156000" y="6588000"/>
            <a:ext cx="2160000" cy="180000"/>
          </a:xfrm>
        </p:spPr>
        <p:txBody>
          <a:bodyPr/>
          <a:lstStyle/>
          <a:p>
            <a:fld id="{EF936701-F3BE-46EF-A916-15960E192D9D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53175" y="6586020"/>
            <a:ext cx="540000" cy="180000"/>
          </a:xfrm>
        </p:spPr>
        <p:txBody>
          <a:bodyPr/>
          <a:lstStyle/>
          <a:p>
            <a:fld id="{FE4E17A9-EA06-4C60-9B5B-EF8399C2AF8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457200"/>
            <a:ext cx="73152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sz="2200" b="1" dirty="0" smtClean="0">
                <a:solidFill>
                  <a:srgbClr val="F49C3E"/>
                </a:solidFill>
              </a:rPr>
              <a:t>Moving the data further away from the processing </a:t>
            </a:r>
            <a:r>
              <a:rPr lang="en-US" sz="2200" dirty="0" smtClean="0">
                <a:solidFill>
                  <a:srgbClr val="F49C3E"/>
                </a:solidFill>
              </a:rPr>
              <a:t>…</a:t>
            </a:r>
            <a:endParaRPr lang="en-US" sz="2200" dirty="0">
              <a:solidFill>
                <a:srgbClr val="F49C3E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057400" y="2514600"/>
            <a:ext cx="5257800" cy="1905000"/>
            <a:chOff x="2057400" y="1143000"/>
            <a:chExt cx="5257800" cy="1905000"/>
          </a:xfrm>
        </p:grpSpPr>
        <p:sp>
          <p:nvSpPr>
            <p:cNvPr id="6" name="Oval 5"/>
            <p:cNvSpPr/>
            <p:nvPr/>
          </p:nvSpPr>
          <p:spPr>
            <a:xfrm>
              <a:off x="2057400" y="1143000"/>
              <a:ext cx="1219200" cy="838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P1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5943600" y="1173480"/>
              <a:ext cx="1219200" cy="838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P2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400800" y="1714500"/>
              <a:ext cx="45719" cy="2667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286000" y="2286000"/>
              <a:ext cx="5029200" cy="76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Local Unix Kernel  (IPC  Messages, Semaphores, Shared Memory)</a:t>
              </a:r>
              <a:endParaRPr lang="en-US" dirty="0"/>
            </a:p>
          </p:txBody>
        </p:sp>
        <p:cxnSp>
          <p:nvCxnSpPr>
            <p:cNvPr id="11" name="Straight Connector 10"/>
            <p:cNvCxnSpPr>
              <a:stCxn id="6" idx="5"/>
            </p:cNvCxnSpPr>
            <p:nvPr/>
          </p:nvCxnSpPr>
          <p:spPr>
            <a:xfrm>
              <a:off x="3098052" y="1858448"/>
              <a:ext cx="1169148" cy="6104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7" idx="3"/>
            </p:cNvCxnSpPr>
            <p:nvPr/>
          </p:nvCxnSpPr>
          <p:spPr>
            <a:xfrm flipH="1">
              <a:off x="5334000" y="1888928"/>
              <a:ext cx="788148" cy="6256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 descr="@JPM=foo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69484"/>
            <a:ext cx="9144000" cy="4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946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6156000" y="6588000"/>
            <a:ext cx="2160000" cy="180000"/>
          </a:xfrm>
        </p:spPr>
        <p:txBody>
          <a:bodyPr/>
          <a:lstStyle/>
          <a:p>
            <a:fld id="{EF936701-F3BE-46EF-A916-15960E192D9D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53175" y="6586020"/>
            <a:ext cx="540000" cy="180000"/>
          </a:xfrm>
        </p:spPr>
        <p:txBody>
          <a:bodyPr/>
          <a:lstStyle/>
          <a:p>
            <a:fld id="{FE4E17A9-EA06-4C60-9B5B-EF8399C2AF8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99488" y="838200"/>
            <a:ext cx="1219200" cy="838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638800" y="839724"/>
            <a:ext cx="1219200" cy="838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7" name="Can 6"/>
          <p:cNvSpPr/>
          <p:nvPr/>
        </p:nvSpPr>
        <p:spPr>
          <a:xfrm>
            <a:off x="3962400" y="1752600"/>
            <a:ext cx="914400" cy="1216152"/>
          </a:xfrm>
          <a:prstGeom prst="ca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RDBMS</a:t>
            </a:r>
            <a:endParaRPr lang="en-US" sz="1200" dirty="0"/>
          </a:p>
        </p:txBody>
      </p:sp>
      <p:cxnSp>
        <p:nvCxnSpPr>
          <p:cNvPr id="9" name="Straight Connector 8"/>
          <p:cNvCxnSpPr>
            <a:stCxn id="5" idx="5"/>
            <a:endCxn id="7" idx="2"/>
          </p:cNvCxnSpPr>
          <p:nvPr/>
        </p:nvCxnSpPr>
        <p:spPr>
          <a:xfrm>
            <a:off x="3040140" y="1553648"/>
            <a:ext cx="922260" cy="807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" idx="3"/>
            <a:endCxn id="7" idx="4"/>
          </p:cNvCxnSpPr>
          <p:nvPr/>
        </p:nvCxnSpPr>
        <p:spPr>
          <a:xfrm flipH="1">
            <a:off x="4876800" y="1555172"/>
            <a:ext cx="940548" cy="805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587752" y="4343400"/>
            <a:ext cx="373380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Local Client-Server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447800" y="19339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b="1" dirty="0" smtClean="0">
                <a:solidFill>
                  <a:srgbClr val="F49C3E"/>
                </a:solidFill>
              </a:rPr>
              <a:t>A little further </a:t>
            </a:r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20" name="Straight Connector 19"/>
          <p:cNvCxnSpPr>
            <a:stCxn id="7" idx="3"/>
            <a:endCxn id="17" idx="0"/>
          </p:cNvCxnSpPr>
          <p:nvPr/>
        </p:nvCxnSpPr>
        <p:spPr>
          <a:xfrm>
            <a:off x="4419600" y="2968752"/>
            <a:ext cx="35052" cy="1374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@JPM=foo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69484"/>
            <a:ext cx="9144000" cy="4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556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6156000" y="6588000"/>
            <a:ext cx="2160000" cy="180000"/>
          </a:xfrm>
        </p:spPr>
        <p:txBody>
          <a:bodyPr/>
          <a:lstStyle/>
          <a:p>
            <a:fld id="{EF936701-F3BE-46EF-A916-15960E192D9D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53175" y="6586020"/>
            <a:ext cx="540000" cy="180000"/>
          </a:xfrm>
        </p:spPr>
        <p:txBody>
          <a:bodyPr/>
          <a:lstStyle/>
          <a:p>
            <a:fld id="{FE4E17A9-EA06-4C60-9B5B-EF8399C2AF8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6156000" y="6588000"/>
            <a:ext cx="216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936701-F3BE-46EF-A916-15960E192D9D}" type="datetime1">
              <a:rPr lang="en-US" smtClean="0"/>
              <a:pPr/>
              <a:t>7/9/2013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04350" y="609600"/>
            <a:ext cx="1219200" cy="838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245144" y="609600"/>
            <a:ext cx="1219200" cy="838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4133250" y="3276600"/>
            <a:ext cx="914400" cy="1216152"/>
          </a:xfrm>
          <a:prstGeom prst="ca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RDBMS</a:t>
            </a:r>
            <a:endParaRPr lang="en-US" sz="1200" dirty="0"/>
          </a:p>
        </p:txBody>
      </p:sp>
      <p:cxnSp>
        <p:nvCxnSpPr>
          <p:cNvPr id="9" name="Straight Connector 8"/>
          <p:cNvCxnSpPr>
            <a:stCxn id="6" idx="5"/>
            <a:endCxn id="8" idx="2"/>
          </p:cNvCxnSpPr>
          <p:nvPr/>
        </p:nvCxnSpPr>
        <p:spPr>
          <a:xfrm>
            <a:off x="2545002" y="1325048"/>
            <a:ext cx="1588248" cy="2559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7" idx="3"/>
            <a:endCxn id="8" idx="4"/>
          </p:cNvCxnSpPr>
          <p:nvPr/>
        </p:nvCxnSpPr>
        <p:spPr>
          <a:xfrm flipH="1">
            <a:off x="5047650" y="1325048"/>
            <a:ext cx="2376042" cy="2559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723550" y="5181600"/>
            <a:ext cx="373380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Server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057400" y="189928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91867E"/>
              </a:buClr>
              <a:buFont typeface="Credit Suisse Type Light" pitchFamily="34" charset="0"/>
              <a:buChar char=""/>
            </a:pPr>
            <a:r>
              <a:rPr lang="en-US" b="1" dirty="0" smtClean="0">
                <a:solidFill>
                  <a:srgbClr val="F49C3E"/>
                </a:solidFill>
              </a:rPr>
              <a:t>A little further … LAN Client Server</a:t>
            </a:r>
            <a:endParaRPr lang="en-US" b="1" dirty="0">
              <a:solidFill>
                <a:srgbClr val="F49C3E"/>
              </a:solidFill>
            </a:endParaRPr>
          </a:p>
        </p:txBody>
      </p:sp>
      <p:cxnSp>
        <p:nvCxnSpPr>
          <p:cNvPr id="13" name="Straight Connector 12"/>
          <p:cNvCxnSpPr>
            <a:stCxn id="8" idx="3"/>
            <a:endCxn id="11" idx="0"/>
          </p:cNvCxnSpPr>
          <p:nvPr/>
        </p:nvCxnSpPr>
        <p:spPr>
          <a:xfrm>
            <a:off x="4590450" y="4492752"/>
            <a:ext cx="0" cy="688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87132" y="1905000"/>
            <a:ext cx="2251268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 Host 1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162800" y="2027612"/>
            <a:ext cx="1871792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 Host </a:t>
            </a:r>
            <a:r>
              <a:rPr lang="en-US" dirty="0"/>
              <a:t>2</a:t>
            </a:r>
          </a:p>
        </p:txBody>
      </p:sp>
      <p:pic>
        <p:nvPicPr>
          <p:cNvPr id="15" name="Picture 14" descr="@JPM=foo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69484"/>
            <a:ext cx="9144000" cy="4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706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redit Suisse 1">
      <a:dk1>
        <a:sysClr val="windowText" lastClr="000000"/>
      </a:dk1>
      <a:lt1>
        <a:sysClr val="window" lastClr="FFFFFF"/>
      </a:lt1>
      <a:dk2>
        <a:srgbClr val="166C86"/>
      </a:dk2>
      <a:lt2>
        <a:srgbClr val="EEECE1"/>
      </a:lt2>
      <a:accent1>
        <a:srgbClr val="255B89"/>
      </a:accent1>
      <a:accent2>
        <a:srgbClr val="AAA19A"/>
      </a:accent2>
      <a:accent3>
        <a:srgbClr val="A6CCD6"/>
      </a:accent3>
      <a:accent4>
        <a:srgbClr val="56A2B9"/>
      </a:accent4>
      <a:accent5>
        <a:srgbClr val="C8C1BC"/>
      </a:accent5>
      <a:accent6>
        <a:srgbClr val="003868"/>
      </a:accent6>
      <a:hlink>
        <a:srgbClr val="0000FF"/>
      </a:hlink>
      <a:folHlink>
        <a:srgbClr val="800080"/>
      </a:folHlink>
    </a:clrScheme>
    <a:fontScheme name="CS 1">
      <a:majorFont>
        <a:latin typeface="Credit Suisse Type Light"/>
        <a:ea typeface=""/>
        <a:cs typeface=""/>
        <a:font script="Kore" typeface="Credit Suisse Type Kor Roman"/>
        <a:font script="Arab" typeface="Credit Suisse Type Arabic Light"/>
        <a:font script="Cyrl" typeface="Credit Suisse Type Light"/>
        <a:font script="Deva" typeface="Credit Suisse Type Deva Light"/>
        <a:font script="Grek" typeface="Credit Suisse Type Light"/>
        <a:font script="Hans" typeface="Credit Suisse Type SCh Light"/>
        <a:font script="Hant" typeface="Credit Suisse Type TCh Light"/>
        <a:font script="Jpan" typeface="Credit Suisse Type Jap Light"/>
        <a:font script="Thai" typeface="Credit Suisse Type Thai Light"/>
      </a:majorFont>
      <a:minorFont>
        <a:latin typeface="Credit Suisse Type Light"/>
        <a:ea typeface=""/>
        <a:cs typeface=""/>
        <a:font script="Kore" typeface="Credit Suisse Type Kor Roman"/>
        <a:font script="Arab" typeface="Credit Suisse Type Arabic Light"/>
        <a:font script="Cyrl" typeface="Credit Suisse Type Light"/>
        <a:font script="Deva" typeface="Credit Suisse Type Deva Light"/>
        <a:font script="Grek" typeface="Credit Suisse Type Light"/>
        <a:font script="Hans" typeface="Credit Suisse Type SCh Light"/>
        <a:font script="Hant" typeface="Credit Suisse Type TCh Light"/>
        <a:font script="Jpan" typeface="Credit Suisse Type Jap Light"/>
        <a:font script="Thai" typeface="Credit Suisse Type Thai Light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marL="342900" indent="-342900">
          <a:buClr>
            <a:srgbClr val="91867E"/>
          </a:buClr>
          <a:buFont typeface="Credit Suisse Type Light" pitchFamily="34" charset="0"/>
          <a:buChar char=""/>
          <a:defRPr sz="2200" dirty="0"/>
        </a:defPPr>
      </a:lstStyle>
    </a:txDef>
  </a:objectDefaults>
  <a:extraClrSchemeLst/>
  <a:custClrLst>
    <a:custClr name="Purple 1">
      <a:srgbClr val="92499E"/>
    </a:custClr>
    <a:custClr name="Green 1">
      <a:srgbClr val="898000"/>
    </a:custClr>
    <a:custClr name="Yellow 1">
      <a:srgbClr val="FFC726"/>
    </a:custClr>
    <a:custClr name="Orange 1">
      <a:srgbClr val="F49C3E"/>
    </a:custClr>
    <a:custClr name="Red 1">
      <a:srgbClr val="9D0E2D"/>
    </a:custClr>
    <a:custClr name="Purple 2">
      <a:srgbClr val="A86DB1"/>
    </a:custClr>
    <a:custClr name="Green 2">
      <a:srgbClr val="B1A82F"/>
    </a:custClr>
    <a:custClr name="Yellow 2">
      <a:srgbClr val="FFD251"/>
    </a:custClr>
    <a:custClr name="Orange 2">
      <a:srgbClr val="F6B065"/>
    </a:custClr>
    <a:custClr name="Red 2">
      <a:srgbClr val="C23841"/>
    </a:custClr>
    <a:custClr name="Purple 3">
      <a:srgbClr val="BE92C5"/>
    </a:custClr>
    <a:custClr name="Green 3">
      <a:srgbClr val="D7D17B"/>
    </a:custClr>
    <a:custClr name="Yellow 3">
      <a:srgbClr val="FFDD7D"/>
    </a:custClr>
    <a:custClr name="Orange 3">
      <a:srgbClr val="F8C48B"/>
    </a:custClr>
    <a:custClr name="Red 3">
      <a:srgbClr val="DE7572"/>
    </a:custClr>
    <a:custClr name="Purple 4">
      <a:srgbClr val="D3B6D8"/>
    </a:custClr>
    <a:custClr name="Green 4">
      <a:srgbClr val="E9E6B9"/>
    </a:custClr>
    <a:custClr name="Yellow 4">
      <a:srgbClr val="FFE9A8"/>
    </a:custClr>
    <a:custClr name="Orange 4">
      <a:srgbClr val="FBD7B2"/>
    </a:custClr>
    <a:custClr name="Red 4">
      <a:srgbClr val="EBB7B6"/>
    </a:custClr>
    <a:custClr name="Corporate Gray">
      <a:srgbClr val="91867E"/>
    </a:custClr>
  </a:custClr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10417</TotalTime>
  <Words>1373</Words>
  <Application>Microsoft Office PowerPoint</Application>
  <PresentationFormat>On-screen Show (4:3)</PresentationFormat>
  <Paragraphs>380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Default Theme</vt:lpstr>
      <vt:lpstr>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</vt:vector>
  </TitlesOfParts>
  <Company>Credit Suisse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Locality, Latency and Caching:</dc:title>
  <dc:creator>Cotton, Ben</dc:creator>
  <cp:lastModifiedBy>JPMorgan Chase &amp; Co.</cp:lastModifiedBy>
  <cp:revision>192</cp:revision>
  <dcterms:created xsi:type="dcterms:W3CDTF">2012-04-23T15:44:58Z</dcterms:created>
  <dcterms:modified xsi:type="dcterms:W3CDTF">2013-07-09T19:06:55Z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-622380278</vt:i4>
  </property>
  <property fmtid="{D5CDD505-2E9C-101B-9397-08002B2CF9AE}" pid="3" name="_NewReviewCycle">
    <vt:lpwstr/>
  </property>
  <property fmtid="{D5CDD505-2E9C-101B-9397-08002B2CF9AE}" pid="4" name="_EmailSubject">
    <vt:lpwstr>May NYC Java SIG presentation= "Data Locality, Latency, and Caching: JSR-107 and the 'new' Java Standard"</vt:lpwstr>
  </property>
  <property fmtid="{D5CDD505-2E9C-101B-9397-08002B2CF9AE}" pid="5" name="_AuthorEmail">
    <vt:lpwstr>ben.cotton@credit-suisse.com</vt:lpwstr>
  </property>
  <property fmtid="{D5CDD505-2E9C-101B-9397-08002B2CF9AE}" pid="6" name="_AuthorEmailDisplayName">
    <vt:lpwstr>Cotton, Ben</vt:lpwstr>
  </property>
</Properties>
</file>