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5" autoAdjust="0"/>
    <p:restoredTop sz="70087" autoAdjust="0"/>
  </p:normalViewPr>
  <p:slideViewPr>
    <p:cSldViewPr snapToGrid="0">
      <p:cViewPr>
        <p:scale>
          <a:sx n="66" d="100"/>
          <a:sy n="66" d="100"/>
        </p:scale>
        <p:origin x="-4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0B095-128C-4D85-87EC-C2985BA21E52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DD510-6DA7-4724-9050-73060C3660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4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faire avec le </a:t>
            </a:r>
            <a:r>
              <a:rPr lang="fr-FR" dirty="0" err="1" smtClean="0"/>
              <a:t>framework</a:t>
            </a:r>
            <a:r>
              <a:rPr lang="fr-FR" dirty="0" smtClean="0"/>
              <a:t> du designer</a:t>
            </a:r>
          </a:p>
          <a:p>
            <a:endParaRPr lang="fr-FR" dirty="0" smtClean="0"/>
          </a:p>
          <a:p>
            <a:r>
              <a:rPr lang="fr-FR" dirty="0" err="1" smtClean="0"/>
              <a:t>Status</a:t>
            </a:r>
            <a:r>
              <a:rPr lang="fr-FR" dirty="0" smtClean="0"/>
              <a:t> = active / inactive</a:t>
            </a:r>
          </a:p>
          <a:p>
            <a:r>
              <a:rPr lang="fr-FR" dirty="0" smtClean="0"/>
              <a:t>New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connection</a:t>
            </a:r>
            <a:r>
              <a:rPr lang="fr-FR" baseline="0" dirty="0" smtClean="0"/>
              <a:t> = </a:t>
            </a:r>
            <a:r>
              <a:rPr lang="fr-FR" baseline="0" dirty="0" err="1" smtClean="0"/>
              <a:t>enabled</a:t>
            </a:r>
            <a:r>
              <a:rPr lang="fr-FR" baseline="0" dirty="0" smtClean="0"/>
              <a:t> / </a:t>
            </a:r>
            <a:r>
              <a:rPr lang="fr-FR" baseline="0" dirty="0" err="1" smtClean="0"/>
              <a:t>disabled</a:t>
            </a:r>
            <a:endParaRPr lang="fr-FR" baseline="0" dirty="0" smtClean="0"/>
          </a:p>
          <a:p>
            <a:r>
              <a:rPr lang="fr-FR" baseline="0" dirty="0" smtClean="0"/>
              <a:t>Histogramme : mode </a:t>
            </a:r>
            <a:r>
              <a:rPr lang="fr-FR" baseline="0" dirty="0" err="1" smtClean="0"/>
              <a:t>salesforce</a:t>
            </a:r>
            <a:endParaRPr lang="fr-FR" baseline="0" dirty="0" smtClean="0"/>
          </a:p>
          <a:p>
            <a:r>
              <a:rPr lang="fr-FR" baseline="0" dirty="0" err="1" smtClean="0"/>
              <a:t>Statistics</a:t>
            </a:r>
            <a:r>
              <a:rPr lang="fr-FR" baseline="0" dirty="0" smtClean="0"/>
              <a:t> : V2</a:t>
            </a:r>
          </a:p>
          <a:p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D510-6DA7-4724-9050-73060C3660A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904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D510-6DA7-4724-9050-73060C3660A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90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DD510-6DA7-4724-9050-73060C3660A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90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01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4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90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04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1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0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0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69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03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20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1013-1643-4AFB-AB82-0E57ED523018}" type="datetimeFigureOut">
              <a:rPr lang="fr-FR" smtClean="0"/>
              <a:t>19/10/2010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2119-2EC8-4E07-A066-3E03F70A99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92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à coins arrondis 9"/>
          <p:cNvSpPr/>
          <p:nvPr/>
        </p:nvSpPr>
        <p:spPr>
          <a:xfrm>
            <a:off x="214312" y="647699"/>
            <a:ext cx="8624888" cy="1555749"/>
          </a:xfrm>
          <a:prstGeom prst="roundRect">
            <a:avLst>
              <a:gd name="adj" fmla="val 688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/>
          <a:srcRect l="30499" t="1" b="21042"/>
          <a:stretch/>
        </p:blipFill>
        <p:spPr>
          <a:xfrm>
            <a:off x="1758756" y="234949"/>
            <a:ext cx="2768000" cy="285752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" y="190500"/>
            <a:ext cx="1158499" cy="33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74019" y="344970"/>
            <a:ext cx="858863" cy="1615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smtClean="0">
                <a:solidFill>
                  <a:schemeClr val="bg1"/>
                </a:solidFill>
              </a:rPr>
              <a:t>Dashboard</a:t>
            </a:r>
            <a:endParaRPr lang="fr-FR" sz="105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28179" y="344970"/>
            <a:ext cx="1188623" cy="161583"/>
          </a:xfrm>
          <a:prstGeom prst="rect">
            <a:avLst/>
          </a:prstGeom>
          <a:solidFill>
            <a:schemeClr val="accent5"/>
          </a:solidFill>
        </p:spPr>
        <p:txBody>
          <a:bodyPr wrap="square" lIns="0" tIns="0" rIns="0" bIns="0" rtlCol="0">
            <a:spAutoFit/>
          </a:bodyPr>
          <a:lstStyle>
            <a:defPPr>
              <a:defRPr lang="fr-FR"/>
            </a:defPPr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Jboss</a:t>
            </a:r>
            <a:r>
              <a:rPr lang="fr-FR" dirty="0"/>
              <a:t> Web Console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142756" y="344969"/>
            <a:ext cx="1340610" cy="161583"/>
          </a:xfrm>
          <a:prstGeom prst="rect">
            <a:avLst/>
          </a:prstGeom>
          <a:solidFill>
            <a:schemeClr val="accent5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fr-FR" sz="1050" dirty="0" err="1" smtClean="0">
                <a:solidFill>
                  <a:schemeClr val="bg1"/>
                </a:solidFill>
              </a:rPr>
              <a:t>Jboss</a:t>
            </a:r>
            <a:r>
              <a:rPr lang="fr-FR" sz="1050" dirty="0" smtClean="0">
                <a:solidFill>
                  <a:schemeClr val="bg1"/>
                </a:solidFill>
              </a:rPr>
              <a:t> </a:t>
            </a:r>
            <a:r>
              <a:rPr lang="fr-FR" sz="1050" dirty="0" err="1" smtClean="0">
                <a:solidFill>
                  <a:schemeClr val="bg1"/>
                </a:solidFill>
              </a:rPr>
              <a:t>Admin</a:t>
            </a:r>
            <a:r>
              <a:rPr lang="fr-FR" sz="1050" dirty="0" smtClean="0">
                <a:solidFill>
                  <a:schemeClr val="bg1"/>
                </a:solidFill>
              </a:rPr>
              <a:t> </a:t>
            </a:r>
            <a:endParaRPr lang="fr-FR" sz="105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3400" y="0"/>
            <a:ext cx="1527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00B0F0"/>
                </a:solidFill>
              </a:rPr>
              <a:t>Administration Console</a:t>
            </a:r>
            <a:endParaRPr lang="fr-FR" sz="11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261" y="910510"/>
            <a:ext cx="2936739" cy="11934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41461" y="800101"/>
            <a:ext cx="565944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JVM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4" name="Triangle isocèle 13"/>
          <p:cNvSpPr/>
          <p:nvPr/>
        </p:nvSpPr>
        <p:spPr>
          <a:xfrm>
            <a:off x="8642350" y="751701"/>
            <a:ext cx="114300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214312" y="2266949"/>
            <a:ext cx="8624888" cy="1447800"/>
          </a:xfrm>
          <a:prstGeom prst="roundRect">
            <a:avLst>
              <a:gd name="adj" fmla="val 688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8661400" y="2266949"/>
            <a:ext cx="114300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214312" y="3778249"/>
            <a:ext cx="8624888" cy="1447800"/>
          </a:xfrm>
          <a:prstGeom prst="roundRect">
            <a:avLst>
              <a:gd name="adj" fmla="val 688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riangle isocèle 32"/>
          <p:cNvSpPr/>
          <p:nvPr/>
        </p:nvSpPr>
        <p:spPr>
          <a:xfrm>
            <a:off x="8661400" y="3778249"/>
            <a:ext cx="114300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214312" y="5283198"/>
            <a:ext cx="8624888" cy="1447800"/>
          </a:xfrm>
          <a:prstGeom prst="roundRect">
            <a:avLst>
              <a:gd name="adj" fmla="val 688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isocèle 35"/>
          <p:cNvSpPr/>
          <p:nvPr/>
        </p:nvSpPr>
        <p:spPr>
          <a:xfrm>
            <a:off x="8661400" y="5283198"/>
            <a:ext cx="114300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77961" y="2444349"/>
            <a:ext cx="2936739" cy="110894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454162" y="2333940"/>
            <a:ext cx="409622" cy="246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CPQ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74019" y="1056501"/>
            <a:ext cx="2236161" cy="86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524000" algn="l"/>
              </a:tabLst>
            </a:pPr>
            <a:r>
              <a:rPr lang="fr-FR" sz="1000" dirty="0" smtClean="0">
                <a:solidFill>
                  <a:srgbClr val="0070C0"/>
                </a:solidFill>
              </a:rPr>
              <a:t>Max Memory (Mb)</a:t>
            </a:r>
            <a:r>
              <a:rPr lang="fr-FR" sz="1000" dirty="0" smtClean="0">
                <a:solidFill>
                  <a:srgbClr val="0070C0"/>
                </a:solidFill>
              </a:rPr>
              <a:t>	2045</a:t>
            </a:r>
          </a:p>
          <a:p>
            <a:pPr>
              <a:tabLst>
                <a:tab pos="1524000" algn="l"/>
              </a:tabLst>
            </a:pPr>
            <a:r>
              <a:rPr lang="fr-FR" sz="1000" dirty="0" smtClean="0">
                <a:solidFill>
                  <a:srgbClr val="0070C0"/>
                </a:solidFill>
              </a:rPr>
              <a:t>Free </a:t>
            </a:r>
            <a:r>
              <a:rPr lang="fr-FR" sz="1000" dirty="0" err="1" smtClean="0">
                <a:solidFill>
                  <a:srgbClr val="0070C0"/>
                </a:solidFill>
              </a:rPr>
              <a:t>memory</a:t>
            </a:r>
            <a:r>
              <a:rPr lang="fr-FR" sz="1000" dirty="0" smtClean="0">
                <a:solidFill>
                  <a:srgbClr val="0070C0"/>
                </a:solidFill>
              </a:rPr>
              <a:t> (Mb)</a:t>
            </a:r>
            <a:r>
              <a:rPr lang="fr-FR" sz="1000" dirty="0" smtClean="0">
                <a:solidFill>
                  <a:srgbClr val="0070C0"/>
                </a:solidFill>
              </a:rPr>
              <a:t>	</a:t>
            </a:r>
            <a:r>
              <a:rPr lang="fr-FR" sz="1000" dirty="0" smtClean="0">
                <a:solidFill>
                  <a:srgbClr val="0070C0"/>
                </a:solidFill>
              </a:rPr>
              <a:t>13</a:t>
            </a:r>
          </a:p>
          <a:p>
            <a:pPr>
              <a:tabLst>
                <a:tab pos="1524000" algn="l"/>
              </a:tabLst>
            </a:pPr>
            <a:endParaRPr lang="fr-FR" sz="1000" dirty="0">
              <a:solidFill>
                <a:srgbClr val="0070C0"/>
              </a:solidFill>
            </a:endParaRPr>
          </a:p>
          <a:p>
            <a:pPr>
              <a:tabLst>
                <a:tab pos="1524000" algn="l"/>
              </a:tabLst>
            </a:pPr>
            <a:r>
              <a:rPr lang="fr-FR" sz="1000" dirty="0" smtClean="0">
                <a:solidFill>
                  <a:srgbClr val="0070C0"/>
                </a:solidFill>
              </a:rPr>
              <a:t>Active Thread 	150		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73451" y="910510"/>
            <a:ext cx="692150" cy="60009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549650" y="800101"/>
            <a:ext cx="54074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Memory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0" t="43402" r="79027" b="40103"/>
          <a:stretch/>
        </p:blipFill>
        <p:spPr bwMode="auto">
          <a:xfrm>
            <a:off x="3613572" y="1006328"/>
            <a:ext cx="440711" cy="5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ectangle 50"/>
          <p:cNvSpPr/>
          <p:nvPr/>
        </p:nvSpPr>
        <p:spPr>
          <a:xfrm>
            <a:off x="3473450" y="2647709"/>
            <a:ext cx="968239" cy="9055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549650" y="2537299"/>
            <a:ext cx="756444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Sessions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53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0" t="43402" r="79027" b="40103"/>
          <a:stretch/>
        </p:blipFill>
        <p:spPr bwMode="auto">
          <a:xfrm>
            <a:off x="3645694" y="2783520"/>
            <a:ext cx="66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8" t="41690" r="4938" b="39617"/>
          <a:stretch/>
        </p:blipFill>
        <p:spPr bwMode="auto">
          <a:xfrm>
            <a:off x="4776334" y="2696881"/>
            <a:ext cx="3166110" cy="83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4594088" y="2639930"/>
            <a:ext cx="3736745" cy="9055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670289" y="2529520"/>
            <a:ext cx="1151392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Sessions </a:t>
            </a:r>
            <a:r>
              <a:rPr lang="fr-FR" sz="1000" dirty="0" err="1" smtClean="0">
                <a:solidFill>
                  <a:srgbClr val="0070C0"/>
                </a:solidFill>
              </a:rPr>
              <a:t>Historic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863783" y="2580161"/>
            <a:ext cx="220961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1168400"/>
            <a:r>
              <a:rPr lang="fr-FR" sz="1000" dirty="0" err="1" smtClean="0">
                <a:solidFill>
                  <a:srgbClr val="0070C0"/>
                </a:solidFill>
              </a:rPr>
              <a:t>Status</a:t>
            </a:r>
            <a:r>
              <a:rPr lang="fr-FR" sz="1000" dirty="0" smtClean="0">
                <a:solidFill>
                  <a:srgbClr val="0070C0"/>
                </a:solidFill>
              </a:rPr>
              <a:t>	</a:t>
            </a:r>
            <a:r>
              <a:rPr lang="fr-FR" sz="1000" dirty="0" smtClean="0">
                <a:solidFill>
                  <a:srgbClr val="0070C0"/>
                </a:solidFill>
              </a:rPr>
              <a:t>Active</a:t>
            </a:r>
          </a:p>
          <a:p>
            <a:pPr defTabSz="1168400"/>
            <a:r>
              <a:rPr lang="fr-FR" sz="1000" dirty="0" smtClean="0">
                <a:solidFill>
                  <a:srgbClr val="0070C0"/>
                </a:solidFill>
              </a:rPr>
              <a:t>New </a:t>
            </a:r>
            <a:r>
              <a:rPr lang="fr-FR" sz="1000" dirty="0" err="1" smtClean="0">
                <a:solidFill>
                  <a:srgbClr val="0070C0"/>
                </a:solidFill>
              </a:rPr>
              <a:t>connection</a:t>
            </a:r>
            <a:r>
              <a:rPr lang="fr-FR" sz="1000" dirty="0" smtClean="0">
                <a:solidFill>
                  <a:srgbClr val="0070C0"/>
                </a:solidFill>
              </a:rPr>
              <a:t>           </a:t>
            </a:r>
            <a:r>
              <a:rPr lang="fr-FR" sz="1000" dirty="0" err="1" smtClean="0">
                <a:solidFill>
                  <a:srgbClr val="0070C0"/>
                </a:solidFill>
              </a:rPr>
              <a:t>Enable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8" t="56306" r="17528"/>
          <a:stretch/>
        </p:blipFill>
        <p:spPr bwMode="auto">
          <a:xfrm>
            <a:off x="1883637" y="2633661"/>
            <a:ext cx="176214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365261" y="3992280"/>
            <a:ext cx="2936739" cy="114019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41461" y="3881870"/>
            <a:ext cx="1131888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Configurator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460750" y="4170239"/>
            <a:ext cx="968239" cy="9055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3536950" y="4059829"/>
            <a:ext cx="756444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Sessions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65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0" t="43402" r="79027" b="40103"/>
          <a:stretch/>
        </p:blipFill>
        <p:spPr bwMode="auto">
          <a:xfrm>
            <a:off x="3632994" y="4306050"/>
            <a:ext cx="66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8" t="41690" r="4938" b="39617"/>
          <a:stretch/>
        </p:blipFill>
        <p:spPr bwMode="auto">
          <a:xfrm>
            <a:off x="4763634" y="4219411"/>
            <a:ext cx="3166110" cy="83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Rectangle 66"/>
          <p:cNvSpPr/>
          <p:nvPr/>
        </p:nvSpPr>
        <p:spPr>
          <a:xfrm>
            <a:off x="4581388" y="4162460"/>
            <a:ext cx="3736745" cy="9055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4657589" y="4052050"/>
            <a:ext cx="1151392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Sessions </a:t>
            </a:r>
            <a:r>
              <a:rPr lang="fr-FR" sz="1000" dirty="0" err="1" smtClean="0">
                <a:solidFill>
                  <a:srgbClr val="0070C0"/>
                </a:solidFill>
              </a:rPr>
              <a:t>Historic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851083" y="4128091"/>
            <a:ext cx="220961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1168400"/>
            <a:r>
              <a:rPr lang="fr-FR" sz="1000" dirty="0" err="1" smtClean="0">
                <a:solidFill>
                  <a:srgbClr val="0070C0"/>
                </a:solidFill>
              </a:rPr>
              <a:t>Status</a:t>
            </a:r>
            <a:r>
              <a:rPr lang="fr-FR" sz="1000" dirty="0" smtClean="0">
                <a:solidFill>
                  <a:srgbClr val="0070C0"/>
                </a:solidFill>
              </a:rPr>
              <a:t>	</a:t>
            </a:r>
            <a:r>
              <a:rPr lang="fr-FR" sz="1000" dirty="0" smtClean="0">
                <a:solidFill>
                  <a:srgbClr val="0070C0"/>
                </a:solidFill>
              </a:rPr>
              <a:t>Inactive</a:t>
            </a:r>
          </a:p>
          <a:p>
            <a:pPr defTabSz="1168400"/>
            <a:endParaRPr lang="fr-FR" sz="1000" dirty="0">
              <a:solidFill>
                <a:srgbClr val="0070C0"/>
              </a:solidFill>
            </a:endParaRPr>
          </a:p>
          <a:p>
            <a:pPr defTabSz="1168400"/>
            <a:endParaRPr lang="fr-FR" sz="1000" dirty="0" smtClean="0">
              <a:solidFill>
                <a:srgbClr val="0070C0"/>
              </a:solidFill>
            </a:endParaRPr>
          </a:p>
          <a:p>
            <a:pPr defTabSz="1168400"/>
            <a:r>
              <a:rPr lang="fr-FR" sz="1000" dirty="0">
                <a:solidFill>
                  <a:srgbClr val="0070C0"/>
                </a:solidFill>
              </a:rPr>
              <a:t>New </a:t>
            </a:r>
            <a:r>
              <a:rPr lang="fr-FR" sz="1000" dirty="0" err="1">
                <a:solidFill>
                  <a:srgbClr val="0070C0"/>
                </a:solidFill>
              </a:rPr>
              <a:t>connection</a:t>
            </a:r>
            <a:r>
              <a:rPr lang="fr-FR" sz="1000" dirty="0">
                <a:solidFill>
                  <a:srgbClr val="0070C0"/>
                </a:solidFill>
              </a:rPr>
              <a:t>           </a:t>
            </a:r>
            <a:r>
              <a:rPr lang="fr-FR" sz="1000" dirty="0" err="1" smtClean="0">
                <a:solidFill>
                  <a:srgbClr val="0070C0"/>
                </a:solidFill>
              </a:rPr>
              <a:t>Disable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3" t="1" r="17816" b="49999"/>
          <a:stretch/>
        </p:blipFill>
        <p:spPr bwMode="auto">
          <a:xfrm>
            <a:off x="1896337" y="4153808"/>
            <a:ext cx="173831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Rectangle 71"/>
          <p:cNvSpPr/>
          <p:nvPr/>
        </p:nvSpPr>
        <p:spPr>
          <a:xfrm>
            <a:off x="365261" y="5501117"/>
            <a:ext cx="2936739" cy="99464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41461" y="5390708"/>
            <a:ext cx="1131888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solidFill>
                  <a:srgbClr val="0070C0"/>
                </a:solidFill>
              </a:rPr>
              <a:t>Catalog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460750" y="5590177"/>
            <a:ext cx="968239" cy="9055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3536950" y="5479767"/>
            <a:ext cx="756444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Sessions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77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0" t="43402" r="79027" b="40103"/>
          <a:stretch/>
        </p:blipFill>
        <p:spPr bwMode="auto">
          <a:xfrm>
            <a:off x="3632994" y="5725988"/>
            <a:ext cx="66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8" t="41690" r="4938" b="39617"/>
          <a:stretch/>
        </p:blipFill>
        <p:spPr bwMode="auto">
          <a:xfrm>
            <a:off x="4763634" y="5639349"/>
            <a:ext cx="3166110" cy="83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Rectangle 78"/>
          <p:cNvSpPr/>
          <p:nvPr/>
        </p:nvSpPr>
        <p:spPr>
          <a:xfrm>
            <a:off x="4581388" y="5582398"/>
            <a:ext cx="3736745" cy="9055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4657589" y="5471988"/>
            <a:ext cx="1151392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Session</a:t>
            </a:r>
            <a:r>
              <a:rPr lang="fr-FR" sz="1000" dirty="0" smtClean="0">
                <a:solidFill>
                  <a:srgbClr val="0070C0"/>
                </a:solidFill>
              </a:rPr>
              <a:t>s </a:t>
            </a:r>
            <a:r>
              <a:rPr lang="fr-FR" sz="1000" dirty="0" err="1" smtClean="0">
                <a:solidFill>
                  <a:srgbClr val="0070C0"/>
                </a:solidFill>
              </a:rPr>
              <a:t>Historic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51083" y="5636929"/>
            <a:ext cx="220961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1168400"/>
            <a:r>
              <a:rPr lang="fr-FR" sz="1000" dirty="0" err="1" smtClean="0">
                <a:solidFill>
                  <a:srgbClr val="0070C0"/>
                </a:solidFill>
              </a:rPr>
              <a:t>Status</a:t>
            </a:r>
            <a:r>
              <a:rPr lang="fr-FR" sz="1000" dirty="0" smtClean="0">
                <a:solidFill>
                  <a:srgbClr val="0070C0"/>
                </a:solidFill>
              </a:rPr>
              <a:t>	</a:t>
            </a:r>
            <a:r>
              <a:rPr lang="fr-FR" sz="1000" dirty="0" smtClean="0">
                <a:solidFill>
                  <a:srgbClr val="0070C0"/>
                </a:solidFill>
              </a:rPr>
              <a:t>Active</a:t>
            </a:r>
          </a:p>
          <a:p>
            <a:pPr defTabSz="1168400"/>
            <a:r>
              <a:rPr lang="fr-FR" sz="1000" dirty="0">
                <a:solidFill>
                  <a:srgbClr val="0070C0"/>
                </a:solidFill>
              </a:rPr>
              <a:t>New </a:t>
            </a:r>
            <a:r>
              <a:rPr lang="fr-FR" sz="1000" dirty="0" err="1">
                <a:solidFill>
                  <a:srgbClr val="0070C0"/>
                </a:solidFill>
              </a:rPr>
              <a:t>connection</a:t>
            </a:r>
            <a:r>
              <a:rPr lang="fr-FR" sz="1000" dirty="0">
                <a:solidFill>
                  <a:srgbClr val="0070C0"/>
                </a:solidFill>
              </a:rPr>
              <a:t>           </a:t>
            </a:r>
            <a:r>
              <a:rPr lang="fr-FR" sz="1000" dirty="0" err="1" smtClean="0">
                <a:solidFill>
                  <a:srgbClr val="0070C0"/>
                </a:solidFill>
              </a:rPr>
              <a:t>Disable</a:t>
            </a:r>
            <a:r>
              <a:rPr lang="fr-FR" sz="1000" dirty="0" smtClean="0">
                <a:solidFill>
                  <a:srgbClr val="0070C0"/>
                </a:solidFill>
              </a:rPr>
              <a:t>	</a:t>
            </a:r>
          </a:p>
          <a:p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8" t="56306" r="17528"/>
          <a:stretch/>
        </p:blipFill>
        <p:spPr bwMode="auto">
          <a:xfrm>
            <a:off x="1870937" y="5690429"/>
            <a:ext cx="176214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2" t="6172" r="90679" b="90914"/>
          <a:stretch/>
        </p:blipFill>
        <p:spPr bwMode="auto">
          <a:xfrm>
            <a:off x="8394334" y="2906640"/>
            <a:ext cx="394063" cy="3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2" t="6172" r="90679" b="90914"/>
          <a:stretch/>
        </p:blipFill>
        <p:spPr bwMode="auto">
          <a:xfrm>
            <a:off x="8394335" y="4436790"/>
            <a:ext cx="394063" cy="3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2" t="6172" r="90679" b="90914"/>
          <a:stretch/>
        </p:blipFill>
        <p:spPr bwMode="auto">
          <a:xfrm>
            <a:off x="8394335" y="5821013"/>
            <a:ext cx="394063" cy="3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necteur droit 2"/>
          <p:cNvCxnSpPr/>
          <p:nvPr/>
        </p:nvCxnSpPr>
        <p:spPr>
          <a:xfrm>
            <a:off x="4804909" y="3046340"/>
            <a:ext cx="28055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658394" y="2677373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Max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09758" y="4328890"/>
            <a:ext cx="2473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>
                <a:solidFill>
                  <a:srgbClr val="0070C0"/>
                </a:solidFill>
              </a:rPr>
              <a:t>Reason</a:t>
            </a:r>
            <a:r>
              <a:rPr lang="fr-FR" sz="1000" dirty="0">
                <a:solidFill>
                  <a:srgbClr val="0070C0"/>
                </a:solidFill>
              </a:rPr>
              <a:t>: </a:t>
            </a:r>
            <a:r>
              <a:rPr lang="fr-FR" sz="1000" dirty="0" err="1">
                <a:solidFill>
                  <a:srgbClr val="0070C0"/>
                </a:solidFill>
              </a:rPr>
              <a:t>db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 err="1">
                <a:solidFill>
                  <a:srgbClr val="0070C0"/>
                </a:solidFill>
              </a:rPr>
              <a:t>problem</a:t>
            </a:r>
            <a:r>
              <a:rPr lang="fr-FR" sz="1000" dirty="0">
                <a:solidFill>
                  <a:srgbClr val="0070C0"/>
                </a:solidFill>
              </a:rPr>
              <a:t> / </a:t>
            </a:r>
            <a:r>
              <a:rPr lang="fr-FR" sz="1000" dirty="0" err="1">
                <a:solidFill>
                  <a:srgbClr val="0070C0"/>
                </a:solidFill>
              </a:rPr>
              <a:t>Jboss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 err="1">
                <a:solidFill>
                  <a:srgbClr val="0070C0"/>
                </a:solidFill>
              </a:rPr>
              <a:t>pb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287918" y="2368549"/>
            <a:ext cx="756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60 sec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6096938" y="2368549"/>
            <a:ext cx="86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60 min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067082" y="2368549"/>
            <a:ext cx="1010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24 </a:t>
            </a:r>
            <a:r>
              <a:rPr lang="fr-FR" sz="1000" dirty="0" err="1" smtClean="0">
                <a:solidFill>
                  <a:srgbClr val="0070C0"/>
                </a:solidFill>
              </a:rPr>
              <a:t>hours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5140462" y="3928939"/>
            <a:ext cx="756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60 sec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5949482" y="3928939"/>
            <a:ext cx="86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60 min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6919626" y="3928939"/>
            <a:ext cx="1010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24 </a:t>
            </a:r>
            <a:r>
              <a:rPr lang="fr-FR" sz="1000" dirty="0" err="1" smtClean="0">
                <a:solidFill>
                  <a:srgbClr val="0070C0"/>
                </a:solidFill>
              </a:rPr>
              <a:t>hours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5180436" y="5356656"/>
            <a:ext cx="756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60 sec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5989456" y="5356656"/>
            <a:ext cx="862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60 min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6959600" y="5356656"/>
            <a:ext cx="10101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Last 24 </a:t>
            </a:r>
            <a:r>
              <a:rPr lang="fr-FR" sz="1000" dirty="0" err="1" smtClean="0">
                <a:solidFill>
                  <a:srgbClr val="0070C0"/>
                </a:solidFill>
              </a:rPr>
              <a:t>hours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9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8" t="56306" r="17528"/>
          <a:stretch/>
        </p:blipFill>
        <p:spPr bwMode="auto">
          <a:xfrm>
            <a:off x="1883637" y="2794274"/>
            <a:ext cx="176214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" name="ZoneTexte 100"/>
          <p:cNvSpPr txBox="1"/>
          <p:nvPr/>
        </p:nvSpPr>
        <p:spPr>
          <a:xfrm>
            <a:off x="2556460" y="2748157"/>
            <a:ext cx="707440" cy="27241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>
                <a:solidFill>
                  <a:srgbClr val="0070C0"/>
                </a:solidFill>
              </a:rPr>
              <a:t>Disable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556460" y="4583638"/>
            <a:ext cx="707440" cy="27241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>
                <a:solidFill>
                  <a:schemeClr val="bg1">
                    <a:lumMod val="50000"/>
                  </a:schemeClr>
                </a:solidFill>
              </a:rPr>
              <a:t>Enable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2556460" y="5810085"/>
            <a:ext cx="707440" cy="27241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>
                <a:solidFill>
                  <a:srgbClr val="0070C0"/>
                </a:solidFill>
              </a:rPr>
              <a:t>Enable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10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3" t="1" r="17816" b="49999"/>
          <a:stretch/>
        </p:blipFill>
        <p:spPr bwMode="auto">
          <a:xfrm>
            <a:off x="1870937" y="5858186"/>
            <a:ext cx="173831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3" t="1" r="17816" b="49999"/>
          <a:stretch/>
        </p:blipFill>
        <p:spPr bwMode="auto">
          <a:xfrm>
            <a:off x="1896337" y="4614043"/>
            <a:ext cx="173831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6" name="Connecteur droit 105"/>
          <p:cNvCxnSpPr/>
          <p:nvPr/>
        </p:nvCxnSpPr>
        <p:spPr>
          <a:xfrm>
            <a:off x="4804909" y="2892280"/>
            <a:ext cx="1402783" cy="0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6207692" y="2906640"/>
            <a:ext cx="152400" cy="138040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611732" y="1711742"/>
            <a:ext cx="2936739" cy="4102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/>
          <p:cNvSpPr txBox="1"/>
          <p:nvPr/>
        </p:nvSpPr>
        <p:spPr>
          <a:xfrm>
            <a:off x="4687932" y="1601332"/>
            <a:ext cx="1131888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solidFill>
                  <a:srgbClr val="0070C0"/>
                </a:solidFill>
              </a:rPr>
              <a:t>Database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5110254" y="1857733"/>
            <a:ext cx="1596933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solidFill>
                  <a:srgbClr val="0070C0"/>
                </a:solidFill>
              </a:rPr>
              <a:t>Satus</a:t>
            </a:r>
            <a:r>
              <a:rPr lang="fr-FR" sz="1000" dirty="0" smtClean="0">
                <a:solidFill>
                  <a:srgbClr val="0070C0"/>
                </a:solidFill>
              </a:rPr>
              <a:t>	Active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11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8" t="56306" r="17528"/>
          <a:stretch/>
        </p:blipFill>
        <p:spPr bwMode="auto">
          <a:xfrm>
            <a:off x="5860371" y="1895039"/>
            <a:ext cx="176214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" name="Rectangle 115"/>
          <p:cNvSpPr/>
          <p:nvPr/>
        </p:nvSpPr>
        <p:spPr>
          <a:xfrm>
            <a:off x="4611732" y="937615"/>
            <a:ext cx="2936739" cy="57298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4687932" y="827206"/>
            <a:ext cx="1131888" cy="2462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File system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5281634" y="1056501"/>
            <a:ext cx="1596933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Max (Gb)</a:t>
            </a:r>
            <a:r>
              <a:rPr lang="fr-FR" sz="1000" dirty="0" smtClean="0">
                <a:solidFill>
                  <a:srgbClr val="0070C0"/>
                </a:solidFill>
              </a:rPr>
              <a:t>	2045</a:t>
            </a:r>
          </a:p>
          <a:p>
            <a:r>
              <a:rPr lang="fr-FR" sz="1000" dirty="0" smtClean="0">
                <a:solidFill>
                  <a:srgbClr val="0070C0"/>
                </a:solidFill>
              </a:rPr>
              <a:t>Free (Gb)</a:t>
            </a:r>
            <a:r>
              <a:rPr lang="fr-FR" sz="1000" dirty="0" smtClean="0">
                <a:solidFill>
                  <a:srgbClr val="0070C0"/>
                </a:solidFill>
              </a:rPr>
              <a:t>	   </a:t>
            </a:r>
            <a:r>
              <a:rPr lang="fr-FR" sz="1000" dirty="0" smtClean="0">
                <a:solidFill>
                  <a:srgbClr val="0070C0"/>
                </a:solidFill>
              </a:rPr>
              <a:t>13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7606930" y="942082"/>
            <a:ext cx="711203" cy="56852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7683130" y="831673"/>
            <a:ext cx="555633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File system</a:t>
            </a:r>
            <a:endParaRPr lang="fr-FR" sz="1000" dirty="0">
              <a:solidFill>
                <a:srgbClr val="0070C0"/>
              </a:solidFill>
            </a:endParaRPr>
          </a:p>
        </p:txBody>
      </p:sp>
      <p:pic>
        <p:nvPicPr>
          <p:cNvPr id="123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0" t="43402" r="79027" b="40103"/>
          <a:stretch/>
        </p:blipFill>
        <p:spPr bwMode="auto">
          <a:xfrm>
            <a:off x="7764184" y="1023558"/>
            <a:ext cx="411068" cy="47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" name="ZoneTexte 131"/>
          <p:cNvSpPr txBox="1"/>
          <p:nvPr/>
        </p:nvSpPr>
        <p:spPr>
          <a:xfrm>
            <a:off x="1381263" y="3183643"/>
            <a:ext cx="821672" cy="27241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>
                <a:solidFill>
                  <a:srgbClr val="0070C0"/>
                </a:solidFill>
              </a:rPr>
              <a:t>Statistics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366368" y="4834660"/>
            <a:ext cx="821672" cy="27241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>
                <a:solidFill>
                  <a:srgbClr val="0070C0"/>
                </a:solidFill>
              </a:rPr>
              <a:t>Statistics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1361698" y="6147550"/>
            <a:ext cx="821672" cy="27241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>
                <a:solidFill>
                  <a:srgbClr val="0070C0"/>
                </a:solidFill>
              </a:rPr>
              <a:t>Statistics</a:t>
            </a:r>
            <a:endParaRPr lang="fr-FR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33400" y="0"/>
            <a:ext cx="1527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00B0F0"/>
                </a:solidFill>
              </a:rPr>
              <a:t>Administration Console</a:t>
            </a:r>
            <a:endParaRPr lang="fr-FR" sz="1100" dirty="0">
              <a:solidFill>
                <a:srgbClr val="00B0F0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586106" y="191577"/>
            <a:ext cx="3915248" cy="330201"/>
            <a:chOff x="611506" y="483677"/>
            <a:chExt cx="3915248" cy="330201"/>
          </a:xfrm>
        </p:grpSpPr>
        <p:grpSp>
          <p:nvGrpSpPr>
            <p:cNvPr id="2" name="Groupe 1"/>
            <p:cNvGrpSpPr/>
            <p:nvPr/>
          </p:nvGrpSpPr>
          <p:grpSpPr>
            <a:xfrm>
              <a:off x="611506" y="483677"/>
              <a:ext cx="3915248" cy="330201"/>
              <a:chOff x="611506" y="470977"/>
              <a:chExt cx="3915248" cy="330201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 rotWithShape="1">
              <a:blip r:embed="rId4"/>
              <a:srcRect l="30499" t="1" r="36253" b="21042"/>
              <a:stretch/>
            </p:blipFill>
            <p:spPr>
              <a:xfrm>
                <a:off x="611506" y="515426"/>
                <a:ext cx="982344" cy="285752"/>
              </a:xfrm>
              <a:prstGeom prst="rect">
                <a:avLst/>
              </a:prstGeom>
            </p:spPr>
          </p:pic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3850" y="470977"/>
                <a:ext cx="1489073" cy="330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0" name="Image 69"/>
              <p:cNvPicPr>
                <a:picLocks noChangeAspect="1"/>
              </p:cNvPicPr>
              <p:nvPr/>
            </p:nvPicPr>
            <p:blipFill rotWithShape="1">
              <a:blip r:embed="rId4"/>
              <a:srcRect l="63747" t="1" b="21042"/>
              <a:stretch/>
            </p:blipFill>
            <p:spPr>
              <a:xfrm>
                <a:off x="3082923" y="510521"/>
                <a:ext cx="1443831" cy="285752"/>
              </a:xfrm>
              <a:prstGeom prst="rect">
                <a:avLst/>
              </a:prstGeom>
            </p:spPr>
          </p:pic>
        </p:grpSp>
        <p:sp>
          <p:nvSpPr>
            <p:cNvPr id="5" name="ZoneTexte 4"/>
            <p:cNvSpPr txBox="1"/>
            <p:nvPr/>
          </p:nvSpPr>
          <p:spPr>
            <a:xfrm>
              <a:off x="674019" y="637070"/>
              <a:ext cx="858863" cy="161583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fr-FR"/>
              </a:defPPr>
              <a:lvl1pPr>
                <a:defRPr sz="1050">
                  <a:solidFill>
                    <a:schemeClr val="bg1"/>
                  </a:solidFill>
                </a:defRPr>
              </a:lvl1pPr>
            </a:lstStyle>
            <a:p>
              <a:r>
                <a:rPr lang="fr-FR" dirty="0"/>
                <a:t>Dashboard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701179" y="637070"/>
              <a:ext cx="1315071" cy="161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fr-FR"/>
              </a:defPPr>
              <a:lvl1pPr>
                <a:defRPr sz="1050">
                  <a:solidFill>
                    <a:schemeClr val="bg1"/>
                  </a:solidFill>
                </a:defRPr>
              </a:lvl1pPr>
            </a:lstStyle>
            <a:p>
              <a:r>
                <a:rPr lang="fr-FR" dirty="0" err="1"/>
                <a:t>Jboss</a:t>
              </a:r>
              <a:r>
                <a:rPr lang="fr-FR" dirty="0"/>
                <a:t> </a:t>
              </a:r>
              <a:r>
                <a:rPr lang="fr-FR" dirty="0"/>
                <a:t>Web</a:t>
              </a:r>
              <a:r>
                <a:rPr lang="fr-FR" dirty="0"/>
                <a:t> Console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142756" y="637069"/>
              <a:ext cx="1340610" cy="161583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050" dirty="0" err="1" smtClean="0">
                  <a:solidFill>
                    <a:schemeClr val="bg1"/>
                  </a:solidFill>
                </a:rPr>
                <a:t>Jboss</a:t>
              </a:r>
              <a:r>
                <a:rPr lang="fr-FR" sz="1050" dirty="0" smtClean="0">
                  <a:solidFill>
                    <a:schemeClr val="bg1"/>
                  </a:solidFill>
                </a:rPr>
                <a:t> </a:t>
              </a:r>
              <a:r>
                <a:rPr lang="fr-FR" sz="1050" dirty="0" err="1" smtClean="0">
                  <a:solidFill>
                    <a:schemeClr val="bg1"/>
                  </a:solidFill>
                </a:rPr>
                <a:t>Admin</a:t>
              </a:r>
              <a:r>
                <a:rPr lang="fr-FR" sz="1050" dirty="0" smtClean="0">
                  <a:solidFill>
                    <a:schemeClr val="bg1"/>
                  </a:solidFill>
                </a:rPr>
                <a:t> </a:t>
              </a:r>
              <a:endParaRPr lang="fr-FR" sz="105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" t="1660" r="2807" b="1460"/>
          <a:stretch/>
        </p:blipFill>
        <p:spPr bwMode="auto">
          <a:xfrm>
            <a:off x="293018" y="576401"/>
            <a:ext cx="8465444" cy="3998774"/>
          </a:xfrm>
          <a:prstGeom prst="rect">
            <a:avLst/>
          </a:prstGeom>
          <a:noFill/>
          <a:ln w="19050">
            <a:noFill/>
          </a:ln>
          <a:effectLst/>
        </p:spPr>
      </p:pic>
      <p:sp>
        <p:nvSpPr>
          <p:cNvPr id="87" name="Rectangle à coins arrondis 86"/>
          <p:cNvSpPr/>
          <p:nvPr/>
        </p:nvSpPr>
        <p:spPr>
          <a:xfrm>
            <a:off x="214312" y="533400"/>
            <a:ext cx="8624888" cy="4114800"/>
          </a:xfrm>
          <a:prstGeom prst="roundRect">
            <a:avLst>
              <a:gd name="adj" fmla="val 34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7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33400" y="0"/>
            <a:ext cx="1527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00B0F0"/>
                </a:solidFill>
              </a:rPr>
              <a:t>Administration Console</a:t>
            </a:r>
            <a:endParaRPr lang="fr-FR" sz="1100" dirty="0">
              <a:solidFill>
                <a:srgbClr val="00B0F0"/>
              </a:solidFill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586106" y="187289"/>
            <a:ext cx="3871861" cy="334489"/>
            <a:chOff x="586106" y="187289"/>
            <a:chExt cx="3871861" cy="33448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4"/>
            <a:srcRect l="30499" t="1" r="36253" b="21042"/>
            <a:stretch/>
          </p:blipFill>
          <p:spPr>
            <a:xfrm>
              <a:off x="586106" y="236026"/>
              <a:ext cx="982344" cy="285752"/>
            </a:xfrm>
            <a:prstGeom prst="rect">
              <a:avLst/>
            </a:prstGeom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8947" y="187289"/>
              <a:ext cx="1459020" cy="330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Image 69"/>
            <p:cNvPicPr>
              <a:picLocks noChangeAspect="1"/>
            </p:cNvPicPr>
            <p:nvPr/>
          </p:nvPicPr>
          <p:blipFill rotWithShape="1">
            <a:blip r:embed="rId4"/>
            <a:srcRect l="63747" t="1" b="21042"/>
            <a:stretch/>
          </p:blipFill>
          <p:spPr>
            <a:xfrm>
              <a:off x="1555115" y="231121"/>
              <a:ext cx="1443831" cy="285752"/>
            </a:xfrm>
            <a:prstGeom prst="rect">
              <a:avLst/>
            </a:prstGeom>
          </p:spPr>
        </p:pic>
        <p:sp>
          <p:nvSpPr>
            <p:cNvPr id="5" name="ZoneTexte 4"/>
            <p:cNvSpPr txBox="1"/>
            <p:nvPr/>
          </p:nvSpPr>
          <p:spPr>
            <a:xfrm>
              <a:off x="648619" y="344970"/>
              <a:ext cx="858863" cy="161583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fr-FR"/>
              </a:defPPr>
              <a:lvl1pPr>
                <a:defRPr sz="1050">
                  <a:solidFill>
                    <a:schemeClr val="bg1"/>
                  </a:solidFill>
                </a:defRPr>
              </a:lvl1pPr>
            </a:lstStyle>
            <a:p>
              <a:r>
                <a:rPr lang="fr-FR" dirty="0"/>
                <a:t>Dashboard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619494" y="344970"/>
              <a:ext cx="1315071" cy="161583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fr-FR"/>
              </a:defPPr>
              <a:lvl1pPr>
                <a:defRPr sz="1050">
                  <a:solidFill>
                    <a:schemeClr val="bg1"/>
                  </a:solidFill>
                </a:defRPr>
              </a:lvl1pPr>
            </a:lstStyle>
            <a:p>
              <a:r>
                <a:rPr lang="fr-FR" dirty="0" err="1"/>
                <a:t>Jboss</a:t>
              </a:r>
              <a:r>
                <a:rPr lang="fr-FR" dirty="0"/>
                <a:t> </a:t>
              </a:r>
              <a:r>
                <a:rPr lang="fr-FR" dirty="0"/>
                <a:t>Web</a:t>
              </a:r>
              <a:r>
                <a:rPr lang="fr-FR" dirty="0"/>
                <a:t> Console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117356" y="344971"/>
              <a:ext cx="1073644" cy="1615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>
              <a:spAutoFit/>
            </a:bodyPr>
            <a:lstStyle>
              <a:defPPr>
                <a:defRPr lang="fr-FR"/>
              </a:defPPr>
              <a:lvl1pPr>
                <a:defRPr sz="1050">
                  <a:solidFill>
                    <a:schemeClr val="bg1"/>
                  </a:solidFill>
                </a:defRPr>
              </a:lvl1pPr>
            </a:lstStyle>
            <a:p>
              <a:r>
                <a:rPr lang="fr-FR" dirty="0" err="1"/>
                <a:t>Jboss</a:t>
              </a:r>
              <a:r>
                <a:rPr lang="fr-FR" dirty="0"/>
                <a:t> </a:t>
              </a:r>
              <a:r>
                <a:rPr lang="fr-FR" dirty="0" err="1"/>
                <a:t>Admin</a:t>
              </a:r>
              <a:r>
                <a:rPr lang="fr-FR" dirty="0"/>
                <a:t> </a:t>
              </a:r>
              <a:endParaRPr lang="fr-FR" dirty="0"/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" t="858" r="287" b="980"/>
          <a:stretch/>
        </p:blipFill>
        <p:spPr bwMode="auto">
          <a:xfrm>
            <a:off x="214312" y="654844"/>
            <a:ext cx="8624888" cy="345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Rectangle à coins arrondis 86"/>
          <p:cNvSpPr/>
          <p:nvPr/>
        </p:nvSpPr>
        <p:spPr>
          <a:xfrm>
            <a:off x="214312" y="533399"/>
            <a:ext cx="8624888" cy="3657601"/>
          </a:xfrm>
          <a:prstGeom prst="roundRect">
            <a:avLst>
              <a:gd name="adj" fmla="val 32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1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125</Words>
  <Application>Microsoft Office PowerPoint</Application>
  <PresentationFormat>Affichage à l'écran (4:3)</PresentationFormat>
  <Paragraphs>67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Galvagnon</dc:creator>
  <cp:lastModifiedBy>Galvagnon Vincent</cp:lastModifiedBy>
  <cp:revision>14</cp:revision>
  <dcterms:created xsi:type="dcterms:W3CDTF">2010-10-18T09:21:30Z</dcterms:created>
  <dcterms:modified xsi:type="dcterms:W3CDTF">2010-10-19T14:43:04Z</dcterms:modified>
</cp:coreProperties>
</file>