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</p:sldMasterIdLst>
  <p:notesMasterIdLst>
    <p:notesMasterId r:id="rId38"/>
  </p:notesMasterIdLst>
  <p:handoutMasterIdLst>
    <p:handoutMasterId r:id="rId39"/>
  </p:handoutMasterIdLst>
  <p:sldIdLst>
    <p:sldId id="395" r:id="rId4"/>
    <p:sldId id="408" r:id="rId5"/>
    <p:sldId id="357" r:id="rId6"/>
    <p:sldId id="389" r:id="rId7"/>
    <p:sldId id="428" r:id="rId8"/>
    <p:sldId id="407" r:id="rId9"/>
    <p:sldId id="427" r:id="rId10"/>
    <p:sldId id="402" r:id="rId11"/>
    <p:sldId id="403" r:id="rId12"/>
    <p:sldId id="405" r:id="rId13"/>
    <p:sldId id="396" r:id="rId14"/>
    <p:sldId id="398" r:id="rId15"/>
    <p:sldId id="401" r:id="rId16"/>
    <p:sldId id="421" r:id="rId17"/>
    <p:sldId id="416" r:id="rId18"/>
    <p:sldId id="417" r:id="rId19"/>
    <p:sldId id="430" r:id="rId20"/>
    <p:sldId id="425" r:id="rId21"/>
    <p:sldId id="423" r:id="rId22"/>
    <p:sldId id="419" r:id="rId23"/>
    <p:sldId id="420" r:id="rId24"/>
    <p:sldId id="412" r:id="rId25"/>
    <p:sldId id="413" r:id="rId26"/>
    <p:sldId id="415" r:id="rId27"/>
    <p:sldId id="414" r:id="rId28"/>
    <p:sldId id="410" r:id="rId29"/>
    <p:sldId id="378" r:id="rId30"/>
    <p:sldId id="379" r:id="rId31"/>
    <p:sldId id="382" r:id="rId32"/>
    <p:sldId id="383" r:id="rId33"/>
    <p:sldId id="385" r:id="rId34"/>
    <p:sldId id="384" r:id="rId35"/>
    <p:sldId id="429" r:id="rId36"/>
    <p:sldId id="426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Cała" initials="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FFFF"/>
    <a:srgbClr val="CC66FF"/>
    <a:srgbClr val="000000"/>
    <a:srgbClr val="E7EEF4"/>
    <a:srgbClr val="3F80CD"/>
    <a:srgbClr val="9BC1FF"/>
    <a:srgbClr val="6633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6" autoAdjust="0"/>
    <p:restoredTop sz="79287" autoAdjust="0"/>
  </p:normalViewPr>
  <p:slideViewPr>
    <p:cSldViewPr>
      <p:cViewPr varScale="1">
        <p:scale>
          <a:sx n="94" d="100"/>
          <a:sy n="94" d="100"/>
        </p:scale>
        <p:origin x="-15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sjw7:Library:Mail%20Downloads:measurements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sjw7:Library:Mail%20Downloads:measurements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GW</c:v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xVal>
            <c:numRef>
              <c:f>'18-Jun-2012 GW'!$C$53:$C$57</c:f>
              <c:numCache>
                <c:formatCode>General</c:formatCode>
                <c:ptCount val="5"/>
                <c:pt idx="0">
                  <c:v>20.0</c:v>
                </c:pt>
                <c:pt idx="1">
                  <c:v>50.0</c:v>
                </c:pt>
                <c:pt idx="2">
                  <c:v>100.0</c:v>
                </c:pt>
                <c:pt idx="3">
                  <c:v>150.0</c:v>
                </c:pt>
                <c:pt idx="4">
                  <c:v>200.0</c:v>
                </c:pt>
              </c:numCache>
            </c:numRef>
          </c:xVal>
          <c:yVal>
            <c:numRef>
              <c:f>'18-Jun-2012 GW'!$D$53:$D$57</c:f>
              <c:numCache>
                <c:formatCode>[hh]:mm</c:formatCode>
                <c:ptCount val="5"/>
                <c:pt idx="0">
                  <c:v>0.599687499998254</c:v>
                </c:pt>
                <c:pt idx="1">
                  <c:v>0.24776620370504</c:v>
                </c:pt>
                <c:pt idx="2">
                  <c:v>0.127627314814815</c:v>
                </c:pt>
                <c:pt idx="3">
                  <c:v>0.0953761574074074</c:v>
                </c:pt>
                <c:pt idx="4">
                  <c:v>0.0766512345679012</c:v>
                </c:pt>
              </c:numCache>
            </c:numRef>
          </c:yVal>
          <c:smooth val="1"/>
        </c:ser>
        <c:ser>
          <c:idx val="1"/>
          <c:order val="1"/>
          <c:tx>
            <c:v>Azure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'14-Jan-2012'!$M$53:$M$58</c:f>
              <c:numCache>
                <c:formatCode>General</c:formatCode>
                <c:ptCount val="6"/>
                <c:pt idx="0">
                  <c:v>20.0</c:v>
                </c:pt>
                <c:pt idx="1">
                  <c:v>50.0</c:v>
                </c:pt>
                <c:pt idx="2">
                  <c:v>100.0</c:v>
                </c:pt>
                <c:pt idx="3">
                  <c:v>120.0</c:v>
                </c:pt>
                <c:pt idx="5">
                  <c:v>200.0</c:v>
                </c:pt>
              </c:numCache>
            </c:numRef>
          </c:xVal>
          <c:yVal>
            <c:numRef>
              <c:f>'14-Jan-2012'!$N$53:$N$58</c:f>
              <c:numCache>
                <c:formatCode>[$-F400]h:mm:ss\ AM/PM</c:formatCode>
                <c:ptCount val="6"/>
                <c:pt idx="0">
                  <c:v>0.541799768514466</c:v>
                </c:pt>
                <c:pt idx="1">
                  <c:v>0.224230324074074</c:v>
                </c:pt>
                <c:pt idx="2">
                  <c:v>0.115804398148148</c:v>
                </c:pt>
                <c:pt idx="3">
                  <c:v>0.0963811728395061</c:v>
                </c:pt>
                <c:pt idx="5" formatCode="[hh]:mm:ss">
                  <c:v>0.0614390432098765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946392"/>
        <c:axId val="-2127939560"/>
      </c:scatterChart>
      <c:valAx>
        <c:axId val="-2127946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GB"/>
                  <a:t>Number of processors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7939560"/>
        <c:crosses val="autoZero"/>
        <c:crossBetween val="midCat"/>
      </c:valAx>
      <c:valAx>
        <c:axId val="-2127939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Execution time [hh:mm]</a:t>
                </a:r>
              </a:p>
            </c:rich>
          </c:tx>
          <c:layout/>
          <c:overlay val="0"/>
        </c:title>
        <c:numFmt formatCode="[hh]:mm" sourceLinked="1"/>
        <c:majorTickMark val="out"/>
        <c:minorTickMark val="none"/>
        <c:tickLblPos val="nextTo"/>
        <c:crossAx val="-2127946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6951320401602"/>
          <c:y val="0.0677696442984806"/>
          <c:w val="0.171736428755084"/>
          <c:h val="0.124599175103112"/>
        </c:manualLayout>
      </c:layout>
      <c:overlay val="1"/>
      <c:spPr>
        <a:solidFill>
          <a:schemeClr val="bg1"/>
        </a:solidFill>
        <a:ln>
          <a:solidFill>
            <a:srgbClr val="7A7A7A"/>
          </a:solidFill>
        </a:ln>
      </c:spPr>
    </c:legend>
    <c:plotVisOnly val="0"/>
    <c:dispBlanksAs val="span"/>
    <c:showDLblsOverMax val="0"/>
  </c:chart>
  <c:spPr>
    <a:noFill/>
    <a:ln>
      <a:noFill/>
    </a:ln>
  </c:spPr>
  <c:txPr>
    <a:bodyPr/>
    <a:lstStyle/>
    <a:p>
      <a:pPr>
        <a:defRPr>
          <a:latin typeface="DistrictThin"/>
          <a:cs typeface="DistrictThi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17840207636"/>
          <c:y val="0.0242228123717094"/>
          <c:w val="0.703236208481252"/>
          <c:h val="0.80275257638172"/>
        </c:manualLayout>
      </c:layout>
      <c:scatterChart>
        <c:scatterStyle val="smoothMarker"/>
        <c:varyColors val="0"/>
        <c:ser>
          <c:idx val="0"/>
          <c:order val="1"/>
          <c:tx>
            <c:v>Azure</c:v>
          </c:tx>
          <c:spPr>
            <a:ln w="317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xVal>
            <c:numRef>
              <c:f>'14-Jan-2012'!$M$53:$M$58</c:f>
              <c:numCache>
                <c:formatCode>General</c:formatCode>
                <c:ptCount val="6"/>
                <c:pt idx="0">
                  <c:v>20.0</c:v>
                </c:pt>
                <c:pt idx="1">
                  <c:v>50.0</c:v>
                </c:pt>
                <c:pt idx="2">
                  <c:v>100.0</c:v>
                </c:pt>
                <c:pt idx="3">
                  <c:v>120.0</c:v>
                </c:pt>
                <c:pt idx="5">
                  <c:v>200.0</c:v>
                </c:pt>
              </c:numCache>
            </c:numRef>
          </c:xVal>
          <c:yVal>
            <c:numRef>
              <c:f>'14-Jan-2012'!$Q$53:$Q$58</c:f>
              <c:numCache>
                <c:formatCode>0.0</c:formatCode>
                <c:ptCount val="6"/>
                <c:pt idx="0">
                  <c:v>20.0</c:v>
                </c:pt>
                <c:pt idx="1">
                  <c:v>48.325289699486</c:v>
                </c:pt>
                <c:pt idx="2">
                  <c:v>93.57153565468917</c:v>
                </c:pt>
                <c:pt idx="3">
                  <c:v>112.4285485541186</c:v>
                </c:pt>
                <c:pt idx="5">
                  <c:v>176.3698587113966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872120"/>
        <c:axId val="-2127864792"/>
      </c:scatterChart>
      <c:scatterChart>
        <c:scatterStyle val="lineMarker"/>
        <c:varyColors val="0"/>
        <c:ser>
          <c:idx val="1"/>
          <c:order val="0"/>
          <c:tx>
            <c:strRef>
              <c:f>'14-Jan-2012'!$T$50</c:f>
              <c:strCache>
                <c:ptCount val="1"/>
                <c:pt idx="0">
                  <c:v>ideal</c:v>
                </c:pt>
              </c:strCache>
            </c:strRef>
          </c:tx>
          <c:spPr>
            <a:ln w="25400"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'14-Jan-2012'!$M$51:$M$59</c:f>
              <c:numCache>
                <c:formatCode>General</c:formatCode>
                <c:ptCount val="9"/>
                <c:pt idx="0">
                  <c:v>0.0</c:v>
                </c:pt>
                <c:pt idx="1">
                  <c:v>8.0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120.0</c:v>
                </c:pt>
                <c:pt idx="7">
                  <c:v>200.0</c:v>
                </c:pt>
                <c:pt idx="8">
                  <c:v>220.0</c:v>
                </c:pt>
              </c:numCache>
            </c:numRef>
          </c:xVal>
          <c:yVal>
            <c:numRef>
              <c:f>'14-Jan-2012'!$T$51:$T$59</c:f>
              <c:numCache>
                <c:formatCode>General</c:formatCode>
                <c:ptCount val="9"/>
                <c:pt idx="0">
                  <c:v>0.0</c:v>
                </c:pt>
                <c:pt idx="2">
                  <c:v>20.0</c:v>
                </c:pt>
                <c:pt idx="3">
                  <c:v>50.0</c:v>
                </c:pt>
                <c:pt idx="4">
                  <c:v>100.0</c:v>
                </c:pt>
                <c:pt idx="5">
                  <c:v>120.0</c:v>
                </c:pt>
                <c:pt idx="7">
                  <c:v>200.0</c:v>
                </c:pt>
                <c:pt idx="8">
                  <c:v>220.0</c:v>
                </c:pt>
              </c:numCache>
            </c:numRef>
          </c:yVal>
          <c:smooth val="0"/>
        </c:ser>
        <c:ser>
          <c:idx val="2"/>
          <c:order val="2"/>
          <c:tx>
            <c:v>GW</c:v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'18-Jun-2012 GW'!$C$53:$C$57</c:f>
              <c:numCache>
                <c:formatCode>General</c:formatCode>
                <c:ptCount val="5"/>
                <c:pt idx="0">
                  <c:v>20.0</c:v>
                </c:pt>
                <c:pt idx="1">
                  <c:v>50.0</c:v>
                </c:pt>
                <c:pt idx="2">
                  <c:v>100.0</c:v>
                </c:pt>
                <c:pt idx="3">
                  <c:v>150.0</c:v>
                </c:pt>
                <c:pt idx="4">
                  <c:v>200.0</c:v>
                </c:pt>
              </c:numCache>
            </c:numRef>
          </c:xVal>
          <c:yVal>
            <c:numRef>
              <c:f>'18-Jun-2012 GW'!$G$53:$G$57</c:f>
              <c:numCache>
                <c:formatCode>0.0</c:formatCode>
                <c:ptCount val="5"/>
                <c:pt idx="0">
                  <c:v>20.0</c:v>
                </c:pt>
                <c:pt idx="1">
                  <c:v>48.40753024671333</c:v>
                </c:pt>
                <c:pt idx="2">
                  <c:v>93.97478915362063</c:v>
                </c:pt>
                <c:pt idx="3">
                  <c:v>125.7520781502315</c:v>
                </c:pt>
                <c:pt idx="4">
                  <c:v>156.4717133073761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872120"/>
        <c:axId val="-2127864792"/>
      </c:scatterChart>
      <c:valAx>
        <c:axId val="-21278721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 of processors</a:t>
                </a:r>
              </a:p>
            </c:rich>
          </c:tx>
          <c:layout>
            <c:manualLayout>
              <c:xMode val="edge"/>
              <c:yMode val="edge"/>
              <c:x val="0.397712388852441"/>
              <c:y val="0.9394605233355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7864792"/>
        <c:crosses val="autoZero"/>
        <c:crossBetween val="midCat"/>
      </c:valAx>
      <c:valAx>
        <c:axId val="-2127864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Relative processing speed-up</a:t>
                </a:r>
              </a:p>
            </c:rich>
          </c:tx>
          <c:layout>
            <c:manualLayout>
              <c:xMode val="edge"/>
              <c:yMode val="edge"/>
              <c:x val="0.00210114790750324"/>
              <c:y val="0.18545354192480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-2127872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8086922432135"/>
          <c:y val="0.653208512238099"/>
          <c:w val="0.201590980293252"/>
          <c:h val="0.148847681251764"/>
        </c:manualLayout>
      </c:layout>
      <c:overlay val="1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span"/>
    <c:showDLblsOverMax val="0"/>
  </c:chart>
  <c:spPr>
    <a:noFill/>
    <a:ln>
      <a:noFill/>
    </a:ln>
  </c:spPr>
  <c:txPr>
    <a:bodyPr/>
    <a:lstStyle/>
    <a:p>
      <a:pPr>
        <a:defRPr>
          <a:latin typeface="DistrictThin"/>
          <a:cs typeface="DistrictThi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12.0</c:v>
                </c:pt>
                <c:pt idx="1">
                  <c:v>2.5</c:v>
                </c:pt>
                <c:pt idx="2">
                  <c:v>6.0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15.0</c:v>
                </c:pt>
                <c:pt idx="2">
                  <c:v>9.0</c:v>
                </c:pt>
                <c:pt idx="3">
                  <c:v>15.0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5.0</c:v>
                </c:pt>
                <c:pt idx="1">
                  <c:v>2.0</c:v>
                </c:pt>
                <c:pt idx="2">
                  <c:v>14.0</c:v>
                </c:pt>
                <c:pt idx="3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7653832"/>
        <c:axId val="-2127650856"/>
      </c:lineChart>
      <c:catAx>
        <c:axId val="-212765383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7650856"/>
        <c:crosses val="autoZero"/>
        <c:auto val="1"/>
        <c:lblAlgn val="ctr"/>
        <c:lblOffset val="100"/>
        <c:noMultiLvlLbl val="0"/>
      </c:catAx>
      <c:valAx>
        <c:axId val="-2127650856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-2127653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F4B50-BC74-B245-A163-6461017E4304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36E3955-16F4-554C-8DD9-DC917C597C37}">
      <dgm:prSet phldrT="[Text]"/>
      <dgm:spPr/>
      <dgm:t>
        <a:bodyPr/>
        <a:lstStyle/>
        <a:p>
          <a:r>
            <a:rPr lang="en-US" dirty="0" smtClean="0"/>
            <a:t>Load data</a:t>
          </a:r>
          <a:endParaRPr lang="en-US" dirty="0"/>
        </a:p>
      </dgm:t>
    </dgm:pt>
    <dgm:pt modelId="{7456948F-3F5F-1B43-9225-C6F250B05DDB}" type="parTrans" cxnId="{1B432676-B1FA-9141-BC06-4C4A2BED96B8}">
      <dgm:prSet/>
      <dgm:spPr/>
      <dgm:t>
        <a:bodyPr/>
        <a:lstStyle/>
        <a:p>
          <a:endParaRPr lang="en-US"/>
        </a:p>
      </dgm:t>
    </dgm:pt>
    <dgm:pt modelId="{0E92B960-C742-E14A-B232-0D7E75C61B4C}" type="sibTrans" cxnId="{1B432676-B1FA-9141-BC06-4C4A2BED96B8}">
      <dgm:prSet/>
      <dgm:spPr/>
      <dgm:t>
        <a:bodyPr/>
        <a:lstStyle/>
        <a:p>
          <a:endParaRPr lang="en-US"/>
        </a:p>
      </dgm:t>
    </dgm:pt>
    <dgm:pt modelId="{9AA092F6-4DC0-8148-BCFE-84437F7F6A47}">
      <dgm:prSet phldrT="[Text]"/>
      <dgm:spPr/>
      <dgm:t>
        <a:bodyPr/>
        <a:lstStyle/>
        <a:p>
          <a:r>
            <a:rPr lang="en-US" dirty="0" smtClean="0"/>
            <a:t>Process data</a:t>
          </a:r>
          <a:endParaRPr lang="en-US" dirty="0"/>
        </a:p>
      </dgm:t>
    </dgm:pt>
    <dgm:pt modelId="{6546525A-A282-234E-A4CC-5763249D501A}" type="parTrans" cxnId="{49500A85-5DAD-CF43-9A6A-A1AF16D8C957}">
      <dgm:prSet/>
      <dgm:spPr/>
      <dgm:t>
        <a:bodyPr/>
        <a:lstStyle/>
        <a:p>
          <a:endParaRPr lang="en-US"/>
        </a:p>
      </dgm:t>
    </dgm:pt>
    <dgm:pt modelId="{CA2E0371-A995-5040-AA6C-A4B12177D8CC}" type="sibTrans" cxnId="{49500A85-5DAD-CF43-9A6A-A1AF16D8C957}">
      <dgm:prSet/>
      <dgm:spPr/>
      <dgm:t>
        <a:bodyPr/>
        <a:lstStyle/>
        <a:p>
          <a:endParaRPr lang="en-US"/>
        </a:p>
      </dgm:t>
    </dgm:pt>
    <dgm:pt modelId="{B161A224-7982-0745-8710-C0994525BCBF}">
      <dgm:prSet phldrT="[Text]"/>
      <dgm:spPr/>
      <dgm:t>
        <a:bodyPr/>
        <a:lstStyle/>
        <a:p>
          <a:r>
            <a:rPr lang="en-US" dirty="0" smtClean="0"/>
            <a:t>Save results</a:t>
          </a:r>
          <a:endParaRPr lang="en-US" dirty="0"/>
        </a:p>
      </dgm:t>
    </dgm:pt>
    <dgm:pt modelId="{3EFD162E-35F4-514C-BDEE-4D27ABDAFE0B}" type="parTrans" cxnId="{F7922DA4-D395-A543-8FBD-15DA13419E15}">
      <dgm:prSet/>
      <dgm:spPr/>
      <dgm:t>
        <a:bodyPr/>
        <a:lstStyle/>
        <a:p>
          <a:endParaRPr lang="en-US"/>
        </a:p>
      </dgm:t>
    </dgm:pt>
    <dgm:pt modelId="{A83CE4EC-D420-E644-8068-39B584A20A63}" type="sibTrans" cxnId="{F7922DA4-D395-A543-8FBD-15DA13419E15}">
      <dgm:prSet/>
      <dgm:spPr/>
      <dgm:t>
        <a:bodyPr/>
        <a:lstStyle/>
        <a:p>
          <a:endParaRPr lang="en-US"/>
        </a:p>
      </dgm:t>
    </dgm:pt>
    <dgm:pt modelId="{90380641-A8F5-FB41-A295-99795C0B6D2A}" type="pres">
      <dgm:prSet presAssocID="{643F4B50-BC74-B245-A163-6461017E4304}" presName="Name0" presStyleCnt="0">
        <dgm:presLayoutVars>
          <dgm:dir/>
          <dgm:resizeHandles val="exact"/>
        </dgm:presLayoutVars>
      </dgm:prSet>
      <dgm:spPr/>
    </dgm:pt>
    <dgm:pt modelId="{3572BA9D-6344-484E-91D7-53BC35D0508B}" type="pres">
      <dgm:prSet presAssocID="{936E3955-16F4-554C-8DD9-DC917C597C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A9A49-95FF-6D49-8F51-AED62C3D93A9}" type="pres">
      <dgm:prSet presAssocID="{0E92B960-C742-E14A-B232-0D7E75C61B4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10C6326-C58F-264E-8CFE-5EE7ED4C3E73}" type="pres">
      <dgm:prSet presAssocID="{0E92B960-C742-E14A-B232-0D7E75C61B4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959B9A3-BD72-8142-9EAA-87CE2E7402A7}" type="pres">
      <dgm:prSet presAssocID="{9AA092F6-4DC0-8148-BCFE-84437F7F6A47}" presName="node" presStyleLbl="node1" presStyleIdx="1" presStyleCnt="3" custLinFactNeighborY="-4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C08FB-134D-6E45-9378-235B10A16448}" type="pres">
      <dgm:prSet presAssocID="{CA2E0371-A995-5040-AA6C-A4B12177D8C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24E305-77B8-3C41-9F8D-F6AC85441263}" type="pres">
      <dgm:prSet presAssocID="{CA2E0371-A995-5040-AA6C-A4B12177D8C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429B788-5A03-DD46-BA17-68161E849528}" type="pres">
      <dgm:prSet presAssocID="{B161A224-7982-0745-8710-C0994525BC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8931D-EF1C-6044-8B8D-94EB740E6FEB}" type="presOf" srcId="{B161A224-7982-0745-8710-C0994525BCBF}" destId="{6429B788-5A03-DD46-BA17-68161E849528}" srcOrd="0" destOrd="0" presId="urn:microsoft.com/office/officeart/2005/8/layout/process1"/>
    <dgm:cxn modelId="{35509898-9BE7-2541-BB4A-ACABF8882C17}" type="presOf" srcId="{0E92B960-C742-E14A-B232-0D7E75C61B4C}" destId="{468A9A49-95FF-6D49-8F51-AED62C3D93A9}" srcOrd="0" destOrd="0" presId="urn:microsoft.com/office/officeart/2005/8/layout/process1"/>
    <dgm:cxn modelId="{41D9114D-3327-EB43-9829-4CF6C651DBBA}" type="presOf" srcId="{9AA092F6-4DC0-8148-BCFE-84437F7F6A47}" destId="{5959B9A3-BD72-8142-9EAA-87CE2E7402A7}" srcOrd="0" destOrd="0" presId="urn:microsoft.com/office/officeart/2005/8/layout/process1"/>
    <dgm:cxn modelId="{1B432676-B1FA-9141-BC06-4C4A2BED96B8}" srcId="{643F4B50-BC74-B245-A163-6461017E4304}" destId="{936E3955-16F4-554C-8DD9-DC917C597C37}" srcOrd="0" destOrd="0" parTransId="{7456948F-3F5F-1B43-9225-C6F250B05DDB}" sibTransId="{0E92B960-C742-E14A-B232-0D7E75C61B4C}"/>
    <dgm:cxn modelId="{7111E5E3-BFCF-144A-97B6-BD2C97B214B6}" type="presOf" srcId="{0E92B960-C742-E14A-B232-0D7E75C61B4C}" destId="{E10C6326-C58F-264E-8CFE-5EE7ED4C3E73}" srcOrd="1" destOrd="0" presId="urn:microsoft.com/office/officeart/2005/8/layout/process1"/>
    <dgm:cxn modelId="{F7922DA4-D395-A543-8FBD-15DA13419E15}" srcId="{643F4B50-BC74-B245-A163-6461017E4304}" destId="{B161A224-7982-0745-8710-C0994525BCBF}" srcOrd="2" destOrd="0" parTransId="{3EFD162E-35F4-514C-BDEE-4D27ABDAFE0B}" sibTransId="{A83CE4EC-D420-E644-8068-39B584A20A63}"/>
    <dgm:cxn modelId="{73F986A9-D57A-F747-81A3-010F3A1A1F81}" type="presOf" srcId="{CA2E0371-A995-5040-AA6C-A4B12177D8CC}" destId="{13CC08FB-134D-6E45-9378-235B10A16448}" srcOrd="0" destOrd="0" presId="urn:microsoft.com/office/officeart/2005/8/layout/process1"/>
    <dgm:cxn modelId="{49500A85-5DAD-CF43-9A6A-A1AF16D8C957}" srcId="{643F4B50-BC74-B245-A163-6461017E4304}" destId="{9AA092F6-4DC0-8148-BCFE-84437F7F6A47}" srcOrd="1" destOrd="0" parTransId="{6546525A-A282-234E-A4CC-5763249D501A}" sibTransId="{CA2E0371-A995-5040-AA6C-A4B12177D8CC}"/>
    <dgm:cxn modelId="{4F34ED49-903B-3D4D-A7D2-3B06DACFC47D}" type="presOf" srcId="{936E3955-16F4-554C-8DD9-DC917C597C37}" destId="{3572BA9D-6344-484E-91D7-53BC35D0508B}" srcOrd="0" destOrd="0" presId="urn:microsoft.com/office/officeart/2005/8/layout/process1"/>
    <dgm:cxn modelId="{83D5A939-4035-404D-A946-A854782D2DE3}" type="presOf" srcId="{CA2E0371-A995-5040-AA6C-A4B12177D8CC}" destId="{F124E305-77B8-3C41-9F8D-F6AC85441263}" srcOrd="1" destOrd="0" presId="urn:microsoft.com/office/officeart/2005/8/layout/process1"/>
    <dgm:cxn modelId="{909B3929-64BB-7C44-8B6E-0CA3232F6DA5}" type="presOf" srcId="{643F4B50-BC74-B245-A163-6461017E4304}" destId="{90380641-A8F5-FB41-A295-99795C0B6D2A}" srcOrd="0" destOrd="0" presId="urn:microsoft.com/office/officeart/2005/8/layout/process1"/>
    <dgm:cxn modelId="{E0E82E65-B8BB-3447-9E8F-D8A4327A0F76}" type="presParOf" srcId="{90380641-A8F5-FB41-A295-99795C0B6D2A}" destId="{3572BA9D-6344-484E-91D7-53BC35D0508B}" srcOrd="0" destOrd="0" presId="urn:microsoft.com/office/officeart/2005/8/layout/process1"/>
    <dgm:cxn modelId="{691DDA4E-7AC0-4145-A431-97419E948C61}" type="presParOf" srcId="{90380641-A8F5-FB41-A295-99795C0B6D2A}" destId="{468A9A49-95FF-6D49-8F51-AED62C3D93A9}" srcOrd="1" destOrd="0" presId="urn:microsoft.com/office/officeart/2005/8/layout/process1"/>
    <dgm:cxn modelId="{09882F83-ADD4-D948-AA5D-A86C25A0E8E8}" type="presParOf" srcId="{468A9A49-95FF-6D49-8F51-AED62C3D93A9}" destId="{E10C6326-C58F-264E-8CFE-5EE7ED4C3E73}" srcOrd="0" destOrd="0" presId="urn:microsoft.com/office/officeart/2005/8/layout/process1"/>
    <dgm:cxn modelId="{9CA55C4B-5EC9-DA4E-90F8-CC21EB406D9A}" type="presParOf" srcId="{90380641-A8F5-FB41-A295-99795C0B6D2A}" destId="{5959B9A3-BD72-8142-9EAA-87CE2E7402A7}" srcOrd="2" destOrd="0" presId="urn:microsoft.com/office/officeart/2005/8/layout/process1"/>
    <dgm:cxn modelId="{FBC33D58-234B-0242-8062-081A6B8F3706}" type="presParOf" srcId="{90380641-A8F5-FB41-A295-99795C0B6D2A}" destId="{13CC08FB-134D-6E45-9378-235B10A16448}" srcOrd="3" destOrd="0" presId="urn:microsoft.com/office/officeart/2005/8/layout/process1"/>
    <dgm:cxn modelId="{B70ED456-34DB-9E46-B2E6-CB4D8C2C4760}" type="presParOf" srcId="{13CC08FB-134D-6E45-9378-235B10A16448}" destId="{F124E305-77B8-3C41-9F8D-F6AC85441263}" srcOrd="0" destOrd="0" presId="urn:microsoft.com/office/officeart/2005/8/layout/process1"/>
    <dgm:cxn modelId="{39DDB8C4-3CFC-C04B-ACCE-5BAC57BEABA0}" type="presParOf" srcId="{90380641-A8F5-FB41-A295-99795C0B6D2A}" destId="{6429B788-5A03-DD46-BA17-68161E84952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2BA9D-6344-484E-91D7-53BC35D0508B}">
      <dsp:nvSpPr>
        <dsp:cNvPr id="0" name=""/>
        <dsp:cNvSpPr/>
      </dsp:nvSpPr>
      <dsp:spPr>
        <a:xfrm>
          <a:off x="5357" y="130159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Load data</a:t>
          </a:r>
          <a:endParaRPr lang="en-US" sz="2500" kern="1200" dirty="0"/>
        </a:p>
      </dsp:txBody>
      <dsp:txXfrm>
        <a:off x="33499" y="158301"/>
        <a:ext cx="1545106" cy="904550"/>
      </dsp:txXfrm>
    </dsp:sp>
    <dsp:sp modelId="{468A9A49-95FF-6D49-8F51-AED62C3D93A9}">
      <dsp:nvSpPr>
        <dsp:cNvPr id="0" name=""/>
        <dsp:cNvSpPr/>
      </dsp:nvSpPr>
      <dsp:spPr>
        <a:xfrm rot="21540086">
          <a:off x="1766861" y="392298"/>
          <a:ext cx="339546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69" y="472615"/>
        <a:ext cx="237682" cy="238286"/>
      </dsp:txXfrm>
    </dsp:sp>
    <dsp:sp modelId="{5959B9A3-BD72-8142-9EAA-87CE2E7402A7}">
      <dsp:nvSpPr>
        <dsp:cNvPr id="0" name=""/>
        <dsp:cNvSpPr/>
      </dsp:nvSpPr>
      <dsp:spPr>
        <a:xfrm>
          <a:off x="2247304" y="910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Process data</a:t>
          </a:r>
          <a:endParaRPr lang="en-US" sz="2500" kern="1200" dirty="0"/>
        </a:p>
      </dsp:txBody>
      <dsp:txXfrm>
        <a:off x="2275446" y="119224"/>
        <a:ext cx="1545106" cy="904550"/>
      </dsp:txXfrm>
    </dsp:sp>
    <dsp:sp modelId="{13CC08FB-134D-6E45-9378-235B10A16448}">
      <dsp:nvSpPr>
        <dsp:cNvPr id="0" name=""/>
        <dsp:cNvSpPr/>
      </dsp:nvSpPr>
      <dsp:spPr>
        <a:xfrm rot="59914">
          <a:off x="4008808" y="392633"/>
          <a:ext cx="339546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16" y="471174"/>
        <a:ext cx="237682" cy="238286"/>
      </dsp:txXfrm>
    </dsp:sp>
    <dsp:sp modelId="{6429B788-5A03-DD46-BA17-68161E849528}">
      <dsp:nvSpPr>
        <dsp:cNvPr id="0" name=""/>
        <dsp:cNvSpPr/>
      </dsp:nvSpPr>
      <dsp:spPr>
        <a:xfrm>
          <a:off x="4489251" y="130159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Save results</a:t>
          </a:r>
          <a:endParaRPr lang="en-US" sz="2500" kern="1200" dirty="0"/>
        </a:p>
      </dsp:txBody>
      <dsp:txXfrm>
        <a:off x="4517393" y="158301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0DA8-46A5-9342-A3B4-AF156765E1A2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8745-7463-9449-8529-044E2660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76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4395F-4352-7247-9976-4EA67B43CB5E}" type="datetimeFigureOut">
              <a:rPr lang="en-GB"/>
              <a:pPr/>
              <a:t>12/03/2013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0809C-FC80-9141-BA88-07A4655F6C3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8574-7A39-C343-862F-853E410BA4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1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for drug</a:t>
            </a:r>
            <a:r>
              <a:rPr lang="en-US" baseline="0" dirty="0" smtClean="0"/>
              <a:t> discovery due to traceability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64298-39D8-7944-B8FB-46094497D4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7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</a:t>
            </a:r>
            <a:r>
              <a:rPr lang="en-US" baseline="0" dirty="0" smtClean="0"/>
              <a:t> fit for storing provenance as it’s a graph to start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64298-39D8-7944-B8FB-46094497D4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3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datasets need smart moving of data around – HDFS? otherwise</a:t>
            </a:r>
            <a:r>
              <a:rPr lang="en-US" baseline="0" dirty="0" smtClean="0"/>
              <a:t> hit the limit on storage account b/w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809C-FC80-9141-BA88-07A4655F6C3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</a:t>
            </a:r>
            <a:r>
              <a:rPr lang="en-US" baseline="0" dirty="0" smtClean="0"/>
              <a:t> POF</a:t>
            </a:r>
          </a:p>
          <a:p>
            <a:r>
              <a:rPr lang="en-US" baseline="0" dirty="0" smtClean="0"/>
              <a:t>Not great for small files or 1M+ files</a:t>
            </a:r>
          </a:p>
          <a:p>
            <a:r>
              <a:rPr lang="en-US" baseline="0" dirty="0" smtClean="0"/>
              <a:t>Instances can terminate resulting in loss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809C-FC80-9141-BA88-07A4655F6C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809C-FC80-9141-BA88-07A4655F6C3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6D05F-1C27-4599-96ED-29D3A746F3F0}" type="datetimeFigureOut">
              <a:rPr lang="en-US"/>
              <a:pPr>
                <a:defRPr/>
              </a:pPr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83350"/>
            <a:ext cx="7772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540B-3803-460A-9E3B-C5534BD0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2275-AAEA-4768-95F0-2127CE6C949E}" type="datetimeFigureOut">
              <a:rPr lang="en-US"/>
              <a:pPr>
                <a:defRPr/>
              </a:pPr>
              <a:t>12/03/2013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83350"/>
            <a:ext cx="7772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26C4-F1B3-444C-8501-C349039F6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6D05F-1C27-4599-96ED-29D3A746F3F0}" type="datetimeFigureOut">
              <a:rPr lang="en-US" smtClean="0"/>
              <a:pPr>
                <a:defRPr/>
              </a:pPr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A540B-3803-460A-9E3B-C5534BD07F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Picture 10" descr="7971 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  <p:pic>
        <p:nvPicPr>
          <p:cNvPr id="7" name="Picture 6" descr="es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2952328" cy="3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ind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2880320" cy="382933"/>
          </a:xfrm>
          <a:prstGeom prst="rect">
            <a:avLst/>
          </a:prstGeom>
        </p:spPr>
      </p:pic>
      <p:pic>
        <p:nvPicPr>
          <p:cNvPr id="9" name="Picture 8" descr="7971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2322717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735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9" name="Picture 8" descr="esc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2952328" cy="391120"/>
          </a:xfrm>
          <a:prstGeom prst="rect">
            <a:avLst/>
          </a:prstGeom>
        </p:spPr>
      </p:pic>
      <p:pic>
        <p:nvPicPr>
          <p:cNvPr id="7" name="Picture 6" descr="newcastle_master_colout cop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4248" y="5949280"/>
            <a:ext cx="2197444" cy="8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Picture 8" descr="ind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2880320" cy="382933"/>
          </a:xfrm>
          <a:prstGeom prst="rect">
            <a:avLst/>
          </a:prstGeom>
        </p:spPr>
      </p:pic>
      <p:pic>
        <p:nvPicPr>
          <p:cNvPr id="12" name="Picture 11" descr="7971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Picture 10" descr="ind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2880320" cy="382933"/>
          </a:xfrm>
          <a:prstGeom prst="rect">
            <a:avLst/>
          </a:prstGeom>
        </p:spPr>
      </p:pic>
      <p:pic>
        <p:nvPicPr>
          <p:cNvPr id="13" name="Picture 12" descr="7971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ind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2880320" cy="382933"/>
          </a:xfrm>
          <a:prstGeom prst="rect">
            <a:avLst/>
          </a:prstGeom>
        </p:spPr>
      </p:pic>
      <p:pic>
        <p:nvPicPr>
          <p:cNvPr id="9" name="Picture 8" descr="7971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5" descr="ind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2880320" cy="382933"/>
          </a:xfrm>
          <a:prstGeom prst="rect">
            <a:avLst/>
          </a:prstGeom>
        </p:spPr>
      </p:pic>
      <p:pic>
        <p:nvPicPr>
          <p:cNvPr id="8" name="Picture 7" descr="7971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Picture 8" descr="ind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2880320" cy="382933"/>
          </a:xfrm>
          <a:prstGeom prst="rect">
            <a:avLst/>
          </a:prstGeom>
        </p:spPr>
      </p:pic>
      <p:pic>
        <p:nvPicPr>
          <p:cNvPr id="11" name="Picture 10" descr="7971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Picture 8" descr="ind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2880320" cy="382933"/>
          </a:xfrm>
          <a:prstGeom prst="rect">
            <a:avLst/>
          </a:prstGeom>
        </p:spPr>
      </p:pic>
      <p:pic>
        <p:nvPicPr>
          <p:cNvPr id="11" name="Picture 10" descr="7971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7" descr="ind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2880320" cy="382933"/>
          </a:xfrm>
          <a:prstGeom prst="rect">
            <a:avLst/>
          </a:prstGeom>
        </p:spPr>
      </p:pic>
      <p:pic>
        <p:nvPicPr>
          <p:cNvPr id="10" name="Picture 9" descr="7971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7" descr="ind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2880320" cy="382933"/>
          </a:xfrm>
          <a:prstGeom prst="rect">
            <a:avLst/>
          </a:prstGeom>
        </p:spPr>
      </p:pic>
      <p:pic>
        <p:nvPicPr>
          <p:cNvPr id="11" name="Picture 10" descr="7971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512168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92275-AAEA-4768-95F0-2127CE6C949E}" type="datetimeFigureOut">
              <a:rPr lang="en-US" smtClean="0"/>
              <a:pPr>
                <a:defRPr/>
              </a:pPr>
              <a:t>12/03/2013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126C4-F1B3-444C-8501-C349039F69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12/03/2013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D0137-A6C9-432D-8888-8878A513844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3423167" y="6259810"/>
            <a:ext cx="231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DistrictThin"/>
                <a:cs typeface="DistrictThin"/>
              </a:rPr>
              <a:t>e-science </a:t>
            </a:r>
            <a:r>
              <a:rPr lang="en-US" sz="2400" b="1" dirty="0">
                <a:solidFill>
                  <a:srgbClr val="009AB9"/>
                </a:solidFill>
                <a:latin typeface="DistrictThin"/>
                <a:cs typeface="DistrictThin"/>
              </a:rPr>
              <a:t>central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3255826" y="6457017"/>
            <a:ext cx="180908" cy="224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8695" y="6380880"/>
            <a:ext cx="188046" cy="2329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ECF8-E585-DA40-A405-3F3A1485E7A3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D12F2-310C-B14A-92E0-B88FDA46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DistrictThi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DistrictThi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DistrictThi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DistrictThi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DistrictThi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DistrictThi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istrictThin"/>
              </a:rPr>
              <a:t>e-Science Central</a:t>
            </a:r>
            <a:endParaRPr lang="en-US" dirty="0">
              <a:cs typeface="DistrictThi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District Pro Thin"/>
                <a:cs typeface="District Pro Thin"/>
              </a:rPr>
              <a:t>Simon Woodman</a:t>
            </a:r>
          </a:p>
          <a:p>
            <a:r>
              <a:rPr lang="en-US" dirty="0" smtClean="0">
                <a:latin typeface="District Pro Thin"/>
                <a:cs typeface="District Pro Thin"/>
              </a:rPr>
              <a:t>Hugo </a:t>
            </a:r>
            <a:r>
              <a:rPr lang="en-US" dirty="0" err="1" smtClean="0">
                <a:latin typeface="District Pro Thin"/>
                <a:cs typeface="District Pro Thin"/>
              </a:rPr>
              <a:t>Hiden</a:t>
            </a:r>
            <a:endParaRPr lang="en-US" dirty="0" smtClean="0">
              <a:latin typeface="District Pro Thin"/>
              <a:cs typeface="District Pro Thin"/>
            </a:endParaRPr>
          </a:p>
          <a:p>
            <a:r>
              <a:rPr lang="en-US" dirty="0" smtClean="0">
                <a:latin typeface="District Pro Thin"/>
                <a:cs typeface="District Pro Thin"/>
              </a:rPr>
              <a:t>Derek Mortimer</a:t>
            </a:r>
            <a:endParaRPr lang="en-US" dirty="0">
              <a:latin typeface="District Pro Thin"/>
              <a:cs typeface="District Pro Thin"/>
            </a:endParaRPr>
          </a:p>
        </p:txBody>
      </p:sp>
    </p:spTree>
    <p:extLst>
      <p:ext uri="{BB962C8B-B14F-4D97-AF65-F5344CB8AC3E}">
        <p14:creationId xmlns:p14="http://schemas.microsoft.com/office/powerpoint/2010/main" val="3258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istrictThin"/>
              </a:rPr>
              <a:t>Anatomy of a workflow</a:t>
            </a:r>
            <a:endParaRPr lang="en-US" dirty="0">
              <a:cs typeface="DistrictThi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073" r="16417"/>
          <a:stretch/>
        </p:blipFill>
        <p:spPr>
          <a:xfrm>
            <a:off x="1633336" y="3097213"/>
            <a:ext cx="5821864" cy="311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90711" y="1232972"/>
            <a:ext cx="575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strictThin"/>
                <a:cs typeface="DistrictThin"/>
              </a:rPr>
              <a:t>Typical simple workflow – follows the standard pattern</a:t>
            </a:r>
            <a:endParaRPr lang="en-US" dirty="0">
              <a:latin typeface="DistrictThin"/>
              <a:cs typeface="District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676" y="2466632"/>
            <a:ext cx="131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strictThin"/>
                <a:cs typeface="DistrictThin"/>
              </a:rPr>
              <a:t>Load data</a:t>
            </a:r>
            <a:endParaRPr lang="en-US" dirty="0">
              <a:latin typeface="DistrictThin"/>
              <a:cs typeface="DistrictThi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2187" y="3945217"/>
            <a:ext cx="1040440" cy="1049529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strictThin"/>
              <a:cs typeface="DistrictThin"/>
            </a:endParaRPr>
          </a:p>
        </p:txBody>
      </p:sp>
      <p:cxnSp>
        <p:nvCxnSpPr>
          <p:cNvPr id="8" name="Straight Arrow Connector 7"/>
          <p:cNvCxnSpPr>
            <a:endCxn id="7" idx="0"/>
          </p:cNvCxnSpPr>
          <p:nvPr/>
        </p:nvCxnSpPr>
        <p:spPr>
          <a:xfrm>
            <a:off x="1136068" y="2829565"/>
            <a:ext cx="1086339" cy="1115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92704" y="2311654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strictThin"/>
                <a:cs typeface="DistrictThin"/>
              </a:rPr>
              <a:t>Process data</a:t>
            </a:r>
            <a:endParaRPr lang="en-US" dirty="0">
              <a:latin typeface="DistrictThin"/>
              <a:cs typeface="DistrictThi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6847" y="3955465"/>
            <a:ext cx="1040440" cy="1049529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strictThin"/>
              <a:cs typeface="DistrictThin"/>
            </a:endParaRP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 flipH="1">
            <a:off x="3387067" y="2680986"/>
            <a:ext cx="334796" cy="1274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1041" y="1978217"/>
            <a:ext cx="162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strictThin"/>
                <a:cs typeface="DistrictThin"/>
              </a:rPr>
              <a:t>Store results</a:t>
            </a:r>
            <a:endParaRPr lang="en-US" dirty="0">
              <a:latin typeface="DistrictThin"/>
              <a:cs typeface="DistrictThi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2721" y="3193200"/>
            <a:ext cx="2840708" cy="2780398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strictThin"/>
              <a:cs typeface="DistrictThin"/>
            </a:endParaRPr>
          </a:p>
        </p:txBody>
      </p:sp>
      <p:cxnSp>
        <p:nvCxnSpPr>
          <p:cNvPr id="18" name="Straight Arrow Connector 17"/>
          <p:cNvCxnSpPr>
            <a:stCxn id="16" idx="2"/>
            <a:endCxn id="17" idx="0"/>
          </p:cNvCxnSpPr>
          <p:nvPr/>
        </p:nvCxnSpPr>
        <p:spPr>
          <a:xfrm flipH="1">
            <a:off x="5783075" y="2347549"/>
            <a:ext cx="609160" cy="845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2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Workflow blocks are units of code that execute as part of a workflow</a:t>
            </a:r>
          </a:p>
          <a:p>
            <a:pPr lvl="1"/>
            <a:r>
              <a:rPr lang="en-US" dirty="0" smtClean="0"/>
              <a:t>They have a defined structure</a:t>
            </a:r>
          </a:p>
          <a:p>
            <a:pPr lvl="1"/>
            <a:r>
              <a:rPr lang="en-US" dirty="0" smtClean="0"/>
              <a:t>Can be configured using properties</a:t>
            </a:r>
          </a:p>
          <a:p>
            <a:pPr lvl="2"/>
            <a:r>
              <a:rPr lang="en-US" dirty="0" smtClean="0"/>
              <a:t>Strings, numbers, </a:t>
            </a:r>
            <a:r>
              <a:rPr lang="en-US" dirty="0" err="1" smtClean="0"/>
              <a:t>booleans</a:t>
            </a:r>
            <a:r>
              <a:rPr lang="en-US" dirty="0" smtClean="0"/>
              <a:t>, file references, lists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Can act on local files, data-sets, name-value pairs, serialized Java objects and links to files stored in e-SC</a:t>
            </a:r>
          </a:p>
          <a:p>
            <a:pPr lvl="1"/>
            <a:r>
              <a:rPr lang="en-US" dirty="0" smtClean="0"/>
              <a:t>Need to be able to operate without user interaction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of Workflow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Blocks execute as part of a workflow</a:t>
            </a:r>
          </a:p>
          <a:p>
            <a:pPr lvl="1"/>
            <a:r>
              <a:rPr lang="en-US" dirty="0" smtClean="0"/>
              <a:t>The code is transferred to the machine executing the workflow</a:t>
            </a:r>
          </a:p>
          <a:p>
            <a:pPr lvl="1"/>
            <a:r>
              <a:rPr lang="en-US" dirty="0" smtClean="0"/>
              <a:t>The block code is unpacked on the workflow machine</a:t>
            </a:r>
          </a:p>
          <a:p>
            <a:pPr lvl="1"/>
            <a:r>
              <a:rPr lang="en-US" dirty="0" smtClean="0"/>
              <a:t>Dependencies are also downloaded and unpacked</a:t>
            </a:r>
          </a:p>
          <a:p>
            <a:pPr lvl="1"/>
            <a:r>
              <a:rPr lang="en-US" dirty="0" smtClean="0"/>
              <a:t>The block is then executed in the workflow working directory</a:t>
            </a:r>
          </a:p>
          <a:p>
            <a:pPr lvl="2"/>
            <a:r>
              <a:rPr lang="en-US" dirty="0" smtClean="0"/>
              <a:t>Properties are assigned</a:t>
            </a:r>
          </a:p>
          <a:p>
            <a:pPr lvl="2"/>
            <a:r>
              <a:rPr lang="en-US" dirty="0" err="1" smtClean="0"/>
              <a:t>Initialisation</a:t>
            </a:r>
            <a:r>
              <a:rPr lang="en-US" dirty="0" smtClean="0"/>
              <a:t> code is executed</a:t>
            </a:r>
          </a:p>
          <a:p>
            <a:pPr lvl="2"/>
            <a:r>
              <a:rPr lang="en-US" dirty="0" smtClean="0"/>
              <a:t>The block main code is then executed (potentially multiple times)</a:t>
            </a:r>
          </a:p>
          <a:p>
            <a:pPr lvl="2"/>
            <a:r>
              <a:rPr lang="en-US" dirty="0" smtClean="0"/>
              <a:t>Termination code is then executed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e-SC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 and JavaScript blocks have access to an API that provides limited access to information held in the e-SC server</a:t>
            </a:r>
          </a:p>
          <a:p>
            <a:pPr lvl="1"/>
            <a:r>
              <a:rPr lang="en-US" dirty="0" smtClean="0"/>
              <a:t>Upload / download files</a:t>
            </a:r>
          </a:p>
          <a:p>
            <a:pPr lvl="1"/>
            <a:r>
              <a:rPr lang="en-US" dirty="0" smtClean="0"/>
              <a:t>Attach / read metadata</a:t>
            </a:r>
          </a:p>
          <a:p>
            <a:pPr lvl="1"/>
            <a:r>
              <a:rPr lang="en-US" dirty="0" smtClean="0"/>
              <a:t>Update / query datasets</a:t>
            </a:r>
          </a:p>
          <a:p>
            <a:pPr lvl="1"/>
            <a:r>
              <a:rPr lang="en-US" dirty="0" smtClean="0"/>
              <a:t>Execute additional workflows</a:t>
            </a:r>
          </a:p>
          <a:p>
            <a:r>
              <a:rPr lang="en-US" dirty="0" smtClean="0"/>
              <a:t>Actions performed using the API are carried out as the same user executing the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.pd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364" t="28870" r="5962" b="65421"/>
          <a:stretch>
            <a:fillRect/>
          </a:stretch>
        </p:blipFill>
        <p:spPr>
          <a:xfrm>
            <a:off x="3048000" y="1676400"/>
            <a:ext cx="2819400" cy="213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438400" y="1187460"/>
            <a:ext cx="411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DistrictThin"/>
                <a:cs typeface="DistrictThin"/>
              </a:rPr>
              <a:t>What are the properties of this molecule?</a:t>
            </a:r>
            <a:endParaRPr lang="en-GB" dirty="0">
              <a:latin typeface="DistrictThin"/>
              <a:cs typeface="DistrictThi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82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DistrictThin"/>
                <a:cs typeface="DistrictThin"/>
              </a:rPr>
              <a:t>Toxicity</a:t>
            </a:r>
            <a:endParaRPr lang="en-GB" dirty="0">
              <a:latin typeface="DistrictThin"/>
              <a:cs typeface="DistrictThi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3429000"/>
            <a:ext cx="102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DistrictThin"/>
                <a:cs typeface="DistrictThin"/>
              </a:rPr>
              <a:t>Solubility</a:t>
            </a:r>
            <a:endParaRPr lang="en-GB" dirty="0">
              <a:latin typeface="DistrictThin"/>
              <a:cs typeface="DistrictThi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23622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DistrictThin"/>
                <a:cs typeface="DistrictThin"/>
              </a:rPr>
              <a:t>Biological Activity</a:t>
            </a:r>
            <a:endParaRPr lang="en-GB" dirty="0">
              <a:latin typeface="DistrictThin"/>
              <a:cs typeface="DistrictThin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905427" y="4495800"/>
            <a:ext cx="5939062" cy="1773487"/>
            <a:chOff x="1981200" y="4495800"/>
            <a:chExt cx="5939062" cy="1773487"/>
          </a:xfrm>
        </p:grpSpPr>
        <p:pic>
          <p:nvPicPr>
            <p:cNvPr id="1030" name="Picture 6" descr="C:\Users\hugo\AppData\Local\Microsoft\Windows\Temporary Internet Files\Content.IE5\3CNF8U0E\MPj0227809000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4876800"/>
              <a:ext cx="914400" cy="13924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3" name="Picture 9" descr="C:\Users\hugo\AppData\Local\Microsoft\Windows\Temporary Internet Files\Content.IE5\CKB9VCQV\MPj0406576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4876800"/>
              <a:ext cx="1980306" cy="1319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2895600" y="4495800"/>
              <a:ext cx="215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DistrictThin"/>
                  <a:cs typeface="DistrictThin"/>
                </a:rPr>
                <a:t>Perform experiments</a:t>
              </a:r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5925" y="4725144"/>
              <a:ext cx="1904337" cy="1315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latin typeface="DistrictThin"/>
                  <a:cs typeface="DistrictThin"/>
                </a:rPr>
                <a:t>Time consuming</a:t>
              </a:r>
            </a:p>
            <a:p>
              <a:pPr>
                <a:lnSpc>
                  <a:spcPct val="150000"/>
                </a:lnSpc>
              </a:pPr>
              <a:r>
                <a:rPr lang="en-GB" dirty="0" smtClean="0">
                  <a:latin typeface="DistrictThin"/>
                  <a:cs typeface="DistrictThin"/>
                </a:rPr>
                <a:t>Expensive</a:t>
              </a:r>
            </a:p>
            <a:p>
              <a:pPr>
                <a:lnSpc>
                  <a:spcPct val="150000"/>
                </a:lnSpc>
              </a:pPr>
              <a:r>
                <a:rPr lang="en-GB" dirty="0" smtClean="0">
                  <a:latin typeface="DistrictThin"/>
                  <a:cs typeface="DistrictThin"/>
                </a:rPr>
                <a:t>Ethical constraints</a:t>
              </a:r>
              <a:endParaRPr lang="en-GB" dirty="0">
                <a:latin typeface="DistrictThin"/>
                <a:cs typeface="DistrictThin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istrictThin"/>
              </a:rPr>
              <a:t>QSAR - The Problem</a:t>
            </a:r>
            <a:endParaRPr lang="en-US" dirty="0">
              <a:cs typeface="DistrictThin"/>
            </a:endParaRPr>
          </a:p>
        </p:txBody>
      </p:sp>
    </p:spTree>
    <p:extLst>
      <p:ext uri="{BB962C8B-B14F-4D97-AF65-F5344CB8AC3E}">
        <p14:creationId xmlns:p14="http://schemas.microsoft.com/office/powerpoint/2010/main" val="42354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042620" y="1342980"/>
            <a:ext cx="6496336" cy="1869996"/>
            <a:chOff x="1042620" y="1143000"/>
            <a:chExt cx="6496336" cy="1869996"/>
          </a:xfrm>
        </p:grpSpPr>
        <p:sp>
          <p:nvSpPr>
            <p:cNvPr id="3" name="TextBox 2"/>
            <p:cNvSpPr txBox="1"/>
            <p:nvPr/>
          </p:nvSpPr>
          <p:spPr>
            <a:xfrm>
              <a:off x="1042620" y="1143000"/>
              <a:ext cx="6496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  <a:latin typeface="DistrictThin"/>
                  <a:cs typeface="DistrictThin"/>
                </a:rPr>
                <a:t>Q</a:t>
              </a:r>
              <a:r>
                <a:rPr lang="en-GB" sz="2800" dirty="0" smtClean="0">
                  <a:latin typeface="DistrictThin"/>
                  <a:cs typeface="DistrictThin"/>
                </a:rPr>
                <a:t>uantitative </a:t>
              </a:r>
              <a:r>
                <a:rPr lang="en-GB" sz="2800" dirty="0" smtClean="0">
                  <a:solidFill>
                    <a:srgbClr val="C00000"/>
                  </a:solidFill>
                  <a:latin typeface="DistrictThin"/>
                  <a:cs typeface="DistrictThin"/>
                </a:rPr>
                <a:t>S</a:t>
              </a:r>
              <a:r>
                <a:rPr lang="en-GB" sz="2800" dirty="0" smtClean="0">
                  <a:latin typeface="DistrictThin"/>
                  <a:cs typeface="DistrictThin"/>
                </a:rPr>
                <a:t>tructure </a:t>
              </a:r>
              <a:r>
                <a:rPr lang="en-GB" sz="2800" dirty="0" smtClean="0">
                  <a:solidFill>
                    <a:srgbClr val="C00000"/>
                  </a:solidFill>
                  <a:latin typeface="DistrictThin"/>
                  <a:cs typeface="DistrictThin"/>
                </a:rPr>
                <a:t>A</a:t>
              </a:r>
              <a:r>
                <a:rPr lang="en-GB" sz="2800" dirty="0" smtClean="0">
                  <a:latin typeface="DistrictThin"/>
                  <a:cs typeface="DistrictThin"/>
                </a:rPr>
                <a:t>ctivity </a:t>
              </a:r>
              <a:r>
                <a:rPr lang="en-GB" sz="2800" dirty="0" smtClean="0">
                  <a:solidFill>
                    <a:srgbClr val="C00000"/>
                  </a:solidFill>
                  <a:latin typeface="DistrictThin"/>
                  <a:cs typeface="DistrictThin"/>
                </a:rPr>
                <a:t>R</a:t>
              </a:r>
              <a:r>
                <a:rPr lang="en-GB" sz="2800" dirty="0" smtClean="0">
                  <a:latin typeface="DistrictThin"/>
                  <a:cs typeface="DistrictThin"/>
                </a:rPr>
                <a:t>elationship</a:t>
              </a:r>
              <a:endParaRPr lang="en-GB" sz="2800" dirty="0">
                <a:latin typeface="DistrictThin"/>
                <a:cs typeface="DistrictThin"/>
              </a:endParaRPr>
            </a:p>
          </p:txBody>
        </p:sp>
        <p:pic>
          <p:nvPicPr>
            <p:cNvPr id="5" name="Picture 4" descr="VXGas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86206" y="2133600"/>
              <a:ext cx="914400" cy="8777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00406" y="1905000"/>
              <a:ext cx="9625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600" i="1" dirty="0" smtClean="0">
                  <a:latin typeface="DistrictThin"/>
                  <a:cs typeface="DistrictThin"/>
                </a:rPr>
                <a:t>f(</a:t>
              </a:r>
              <a:endParaRPr lang="en-GB" sz="6600" i="1" dirty="0">
                <a:latin typeface="DistrictThin"/>
                <a:cs typeface="DistrictThi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4406" y="1905000"/>
              <a:ext cx="6976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600" i="1" dirty="0" smtClean="0">
                  <a:latin typeface="DistrictThin"/>
                  <a:cs typeface="DistrictThin"/>
                </a:rPr>
                <a:t>)</a:t>
              </a:r>
              <a:endParaRPr lang="en-GB" sz="6600" i="1" dirty="0">
                <a:latin typeface="DistrictThin"/>
                <a:cs typeface="DistrictThi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81206" y="2297668"/>
              <a:ext cx="1219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 smtClean="0">
                  <a:latin typeface="DistrictThin"/>
                  <a:cs typeface="DistrictThin"/>
                </a:rPr>
                <a:t>Activity  </a:t>
              </a:r>
              <a:r>
                <a:rPr lang="en-GB" dirty="0" smtClean="0">
                  <a:latin typeface="DistrictThin"/>
                  <a:cs typeface="DistrictThin"/>
                </a:rPr>
                <a:t>≈</a:t>
              </a:r>
              <a:endParaRPr lang="en-GB" dirty="0">
                <a:latin typeface="DistrictThin"/>
                <a:cs typeface="DistrictThin"/>
              </a:endParaRP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990600" y="3582035"/>
            <a:ext cx="7239000" cy="2151221"/>
            <a:chOff x="990600" y="3352800"/>
            <a:chExt cx="7239000" cy="2151221"/>
          </a:xfrm>
        </p:grpSpPr>
        <p:sp>
          <p:nvSpPr>
            <p:cNvPr id="9" name="TextBox 8"/>
            <p:cNvSpPr txBox="1"/>
            <p:nvPr/>
          </p:nvSpPr>
          <p:spPr>
            <a:xfrm>
              <a:off x="1057768" y="3352800"/>
              <a:ext cx="6635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DistrictThin"/>
                  <a:cs typeface="DistrictThin"/>
                </a:rPr>
                <a:t>More accurately, Activity related to a </a:t>
              </a:r>
              <a:r>
                <a:rPr lang="en-GB" i="1" dirty="0" smtClean="0">
                  <a:solidFill>
                    <a:srgbClr val="C00000"/>
                  </a:solidFill>
                  <a:latin typeface="DistrictThin"/>
                  <a:cs typeface="DistrictThin"/>
                </a:rPr>
                <a:t>quantifiable</a:t>
              </a:r>
              <a:r>
                <a:rPr lang="en-GB" dirty="0" smtClean="0">
                  <a:latin typeface="DistrictThin"/>
                  <a:cs typeface="DistrictThin"/>
                </a:rPr>
                <a:t> structural attribute</a:t>
              </a:r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600" y="4038600"/>
              <a:ext cx="7239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 smtClean="0">
                  <a:latin typeface="DistrictThin"/>
                  <a:cs typeface="DistrictThin"/>
                </a:rPr>
                <a:t>Activity  </a:t>
              </a:r>
              <a:r>
                <a:rPr lang="en-GB" dirty="0" smtClean="0">
                  <a:latin typeface="DistrictThin"/>
                  <a:cs typeface="DistrictThin"/>
                </a:rPr>
                <a:t>≈ </a:t>
              </a:r>
              <a:r>
                <a:rPr lang="en-GB" sz="2800" i="1" dirty="0" smtClean="0">
                  <a:latin typeface="DistrictThin"/>
                  <a:cs typeface="DistrictThin"/>
                </a:rPr>
                <a:t>f( </a:t>
              </a:r>
              <a:r>
                <a:rPr lang="en-GB" sz="2800" i="1" dirty="0" err="1" smtClean="0">
                  <a:latin typeface="DistrictThin"/>
                  <a:cs typeface="DistrictThin"/>
                </a:rPr>
                <a:t>logP</a:t>
              </a:r>
              <a:r>
                <a:rPr lang="en-GB" sz="2800" i="1" dirty="0" smtClean="0">
                  <a:latin typeface="DistrictThin"/>
                  <a:cs typeface="DistrictThin"/>
                </a:rPr>
                <a:t>, number of atoms, shape....)</a:t>
              </a:r>
              <a:endParaRPr lang="en-GB" sz="2800" i="1" dirty="0">
                <a:latin typeface="DistrictThin"/>
                <a:cs typeface="DistrictThi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4953000"/>
              <a:ext cx="3523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DistrictThin"/>
                  <a:cs typeface="DistrictThin"/>
                </a:rPr>
                <a:t>Currently &gt; </a:t>
              </a:r>
              <a:r>
                <a:rPr lang="en-GB" sz="1600" dirty="0" smtClean="0">
                  <a:solidFill>
                    <a:srgbClr val="C00000"/>
                  </a:solidFill>
                  <a:latin typeface="DistrictThin"/>
                  <a:cs typeface="DistrictThin"/>
                </a:rPr>
                <a:t>3,000</a:t>
              </a:r>
              <a:r>
                <a:rPr lang="en-GB" sz="1600" dirty="0" smtClean="0">
                  <a:latin typeface="DistrictThin"/>
                  <a:cs typeface="DistrictThin"/>
                </a:rPr>
                <a:t> recognised attributes</a:t>
              </a:r>
              <a:endParaRPr lang="en-GB" sz="1600" dirty="0">
                <a:latin typeface="DistrictThin"/>
                <a:cs typeface="DistrictThi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74526" y="5257800"/>
              <a:ext cx="16834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 smtClean="0">
                  <a:latin typeface="DistrictThin"/>
                  <a:cs typeface="DistrictThin"/>
                </a:rPr>
                <a:t>http://www.qsarworld.com/</a:t>
              </a:r>
              <a:endParaRPr lang="en-GB" sz="1000" i="1" dirty="0">
                <a:latin typeface="DistrictThin"/>
                <a:cs typeface="DistrictThin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4877594" y="47236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039394" y="47236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5715794" y="47236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179512" y="0"/>
            <a:ext cx="850728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strictThin"/>
                <a:ea typeface="ヒラギノ角ゴ Pro W3" charset="-128"/>
                <a:cs typeface="DistrictThin"/>
              </a:rPr>
              <a:t>QSAR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cs typeface="DistrictThin"/>
              </a:rPr>
              <a:t>QSAR</a:t>
            </a:r>
            <a:endParaRPr lang="en-US" dirty="0">
              <a:cs typeface="DistrictThin"/>
            </a:endParaRPr>
          </a:p>
        </p:txBody>
      </p:sp>
    </p:spTree>
    <p:extLst>
      <p:ext uri="{BB962C8B-B14F-4D97-AF65-F5344CB8AC3E}">
        <p14:creationId xmlns:p14="http://schemas.microsoft.com/office/powerpoint/2010/main" val="6952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1259468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 likely properties based on </a:t>
            </a:r>
            <a:r>
              <a:rPr lang="en-GB" dirty="0" smtClean="0">
                <a:solidFill>
                  <a:srgbClr val="C00000"/>
                </a:solidFill>
              </a:rPr>
              <a:t>similar</a:t>
            </a:r>
            <a:r>
              <a:rPr lang="en-GB" dirty="0" smtClean="0"/>
              <a:t> molecules</a:t>
            </a:r>
            <a:endParaRPr lang="en-GB" dirty="0"/>
          </a:p>
        </p:txBody>
      </p:sp>
      <p:grpSp>
        <p:nvGrpSpPr>
          <p:cNvPr id="2" name="Group 18"/>
          <p:cNvGrpSpPr/>
          <p:nvPr/>
        </p:nvGrpSpPr>
        <p:grpSpPr>
          <a:xfrm>
            <a:off x="228600" y="1905000"/>
            <a:ext cx="8915400" cy="2413575"/>
            <a:chOff x="228600" y="2057400"/>
            <a:chExt cx="8915400" cy="2413575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286000"/>
              <a:ext cx="20220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CHEMBL Database:</a:t>
              </a:r>
              <a:endParaRPr lang="en-GB" sz="1600" dirty="0"/>
            </a:p>
          </p:txBody>
        </p:sp>
        <p:pic>
          <p:nvPicPr>
            <p:cNvPr id="3074" name="Picture 2" descr="http://chart.apis.google.com/chart?chtt=Breakdown%20of%20activity%20classes&amp;cht=p&amp;chd=t:39,1,51,9&amp;chs=350x175&amp;chl=Binding%2039.3%25%7CUnassigned%200.7%25%7CFunctional%2051.2%25%7CADMET%208.9%25&amp;chco=#d57504,#188c8f,#B6D2E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2057400"/>
              <a:ext cx="2895600" cy="14478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667000" y="2310825"/>
              <a:ext cx="3342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data on</a:t>
              </a:r>
              <a:r>
                <a:rPr lang="en-GB" sz="1600" dirty="0" smtClean="0">
                  <a:solidFill>
                    <a:srgbClr val="C00000"/>
                  </a:solidFill>
                </a:rPr>
                <a:t> 622,824 </a:t>
              </a:r>
              <a:r>
                <a:rPr lang="en-GB" sz="1600" dirty="0" smtClean="0"/>
                <a:t>compounds,</a:t>
              </a:r>
            </a:p>
            <a:p>
              <a:r>
                <a:rPr lang="en-GB" sz="1600" dirty="0" smtClean="0"/>
                <a:t>collected from </a:t>
              </a:r>
              <a:r>
                <a:rPr lang="en-GB" sz="1600" dirty="0" smtClean="0">
                  <a:solidFill>
                    <a:srgbClr val="C00000"/>
                  </a:solidFill>
                </a:rPr>
                <a:t>33,956</a:t>
              </a:r>
              <a:r>
                <a:rPr lang="en-GB" sz="1600" dirty="0" smtClean="0"/>
                <a:t> publications </a:t>
              </a:r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3886200"/>
              <a:ext cx="24150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WOMBAT-PK Database:</a:t>
              </a:r>
              <a:endParaRPr lang="en-GB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7000" y="3886200"/>
              <a:ext cx="3651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data on</a:t>
              </a:r>
              <a:r>
                <a:rPr lang="en-GB" sz="1600" dirty="0" smtClean="0">
                  <a:solidFill>
                    <a:srgbClr val="C00000"/>
                  </a:solidFill>
                </a:rPr>
                <a:t> 1230 </a:t>
              </a:r>
              <a:r>
                <a:rPr lang="en-GB" sz="1600" dirty="0" smtClean="0"/>
                <a:t>compounds,</a:t>
              </a:r>
            </a:p>
            <a:p>
              <a:r>
                <a:rPr lang="en-GB" sz="1600" dirty="0" smtClean="0"/>
                <a:t>for over </a:t>
              </a:r>
              <a:r>
                <a:rPr lang="en-GB" sz="1600" dirty="0" smtClean="0">
                  <a:solidFill>
                    <a:srgbClr val="C00000"/>
                  </a:solidFill>
                </a:rPr>
                <a:t>13,000</a:t>
              </a:r>
              <a:r>
                <a:rPr lang="en-GB" sz="1600" dirty="0" smtClean="0"/>
                <a:t> clinical measurements</a:t>
              </a:r>
              <a:endParaRPr lang="en-GB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" y="3124200"/>
              <a:ext cx="2142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WOMBAT Database:</a:t>
              </a:r>
              <a:endParaRPr lang="en-GB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3124200"/>
              <a:ext cx="26853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data on</a:t>
              </a:r>
              <a:r>
                <a:rPr lang="en-GB" sz="1600" dirty="0" smtClean="0">
                  <a:solidFill>
                    <a:srgbClr val="C00000"/>
                  </a:solidFill>
                </a:rPr>
                <a:t> 251,560 </a:t>
              </a:r>
              <a:r>
                <a:rPr lang="en-GB" sz="1600" dirty="0" smtClean="0"/>
                <a:t>structures,</a:t>
              </a:r>
            </a:p>
            <a:p>
              <a:r>
                <a:rPr lang="en-GB" sz="1600" dirty="0" smtClean="0"/>
                <a:t>for over </a:t>
              </a:r>
              <a:r>
                <a:rPr lang="en-GB" sz="1600" dirty="0" smtClean="0">
                  <a:solidFill>
                    <a:srgbClr val="C00000"/>
                  </a:solidFill>
                </a:rPr>
                <a:t>1,966</a:t>
              </a:r>
              <a:r>
                <a:rPr lang="en-GB" sz="1600" dirty="0" smtClean="0"/>
                <a:t> targets</a:t>
              </a:r>
              <a:endParaRPr lang="en-GB" sz="1600" dirty="0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533400" y="4800600"/>
            <a:ext cx="8610600" cy="1359932"/>
            <a:chOff x="533400" y="4800600"/>
            <a:chExt cx="8610600" cy="1359932"/>
          </a:xfrm>
        </p:grpSpPr>
        <p:sp>
          <p:nvSpPr>
            <p:cNvPr id="9" name="TextBox 8"/>
            <p:cNvSpPr txBox="1"/>
            <p:nvPr/>
          </p:nvSpPr>
          <p:spPr>
            <a:xfrm>
              <a:off x="3316764" y="5791200"/>
              <a:ext cx="5827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What is the relationship between structure and activity?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" y="4800600"/>
              <a:ext cx="8097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All these databases contain </a:t>
              </a:r>
              <a:r>
                <a:rPr lang="en-GB" dirty="0" smtClean="0">
                  <a:solidFill>
                    <a:srgbClr val="C00000"/>
                  </a:solidFill>
                </a:rPr>
                <a:t>structure</a:t>
              </a:r>
              <a:r>
                <a:rPr lang="en-GB" dirty="0" smtClean="0"/>
                <a:t> information and </a:t>
              </a:r>
              <a:r>
                <a:rPr lang="en-GB" dirty="0" smtClean="0">
                  <a:solidFill>
                    <a:srgbClr val="C00000"/>
                  </a:solidFill>
                </a:rPr>
                <a:t>numerical</a:t>
              </a:r>
              <a:r>
                <a:rPr lang="en-GB" dirty="0" smtClean="0"/>
                <a:t> activity data</a:t>
              </a:r>
              <a:endParaRPr lang="en-GB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Alternative to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istrictThin"/>
              </a:rPr>
              <a:t>Branching Workflows</a:t>
            </a:r>
            <a:endParaRPr lang="en-US" dirty="0">
              <a:cs typeface="DistrictThi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4419600"/>
            <a:ext cx="6907145" cy="1077218"/>
            <a:chOff x="914400" y="4419600"/>
            <a:chExt cx="6907145" cy="1077218"/>
          </a:xfrm>
        </p:grpSpPr>
        <p:sp>
          <p:nvSpPr>
            <p:cNvPr id="6" name="Rectangle 5"/>
            <p:cNvSpPr/>
            <p:nvPr/>
          </p:nvSpPr>
          <p:spPr>
            <a:xfrm>
              <a:off x="914400" y="44196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4958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45720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46482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9200" y="47244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5400" y="48006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1600" y="4876800"/>
              <a:ext cx="3200400" cy="457200"/>
            </a:xfrm>
            <a:prstGeom prst="rect">
              <a:avLst/>
            </a:prstGeom>
            <a:solidFill>
              <a:srgbClr val="DCE6F2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7400" y="4419600"/>
              <a:ext cx="195414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DistrictThin"/>
                  <a:cs typeface="DistrictThin"/>
                </a:rPr>
                <a:t>Linear regression</a:t>
              </a:r>
            </a:p>
            <a:p>
              <a:r>
                <a:rPr lang="en-GB" sz="1600" dirty="0" smtClean="0">
                  <a:latin typeface="DistrictThin"/>
                  <a:cs typeface="DistrictThin"/>
                </a:rPr>
                <a:t>Neural Network</a:t>
              </a:r>
            </a:p>
            <a:p>
              <a:r>
                <a:rPr lang="en-GB" sz="1600" dirty="0" smtClean="0">
                  <a:latin typeface="DistrictThin"/>
                  <a:cs typeface="DistrictThin"/>
                </a:rPr>
                <a:t>Partial Least Squares</a:t>
              </a:r>
            </a:p>
            <a:p>
              <a:r>
                <a:rPr lang="en-GB" sz="1600" dirty="0" smtClean="0">
                  <a:latin typeface="DistrictThin"/>
                  <a:cs typeface="DistrictThin"/>
                </a:rPr>
                <a:t>Classification Trees</a:t>
              </a:r>
              <a:endParaRPr lang="en-GB" sz="1600" dirty="0">
                <a:latin typeface="DistrictThin"/>
                <a:cs typeface="DistrictThi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4400" y="3276600"/>
            <a:ext cx="6774432" cy="914400"/>
            <a:chOff x="914400" y="3276600"/>
            <a:chExt cx="6774432" cy="914400"/>
          </a:xfrm>
        </p:grpSpPr>
        <p:sp>
          <p:nvSpPr>
            <p:cNvPr id="15" name="TextBox 14"/>
            <p:cNvSpPr txBox="1"/>
            <p:nvPr/>
          </p:nvSpPr>
          <p:spPr>
            <a:xfrm>
              <a:off x="5867400" y="3276600"/>
              <a:ext cx="1821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DistrictThin"/>
                  <a:cs typeface="DistrictThin"/>
                </a:rPr>
                <a:t>Correlation analysis</a:t>
              </a:r>
            </a:p>
            <a:p>
              <a:r>
                <a:rPr lang="en-GB" sz="1600" dirty="0" smtClean="0">
                  <a:latin typeface="DistrictThin"/>
                  <a:cs typeface="DistrictThin"/>
                </a:rPr>
                <a:t>Genetic algorithms</a:t>
              </a:r>
            </a:p>
            <a:p>
              <a:r>
                <a:rPr lang="en-GB" sz="1600" dirty="0" smtClean="0">
                  <a:latin typeface="DistrictThin"/>
                  <a:cs typeface="DistrictThin"/>
                </a:rPr>
                <a:t>Random selection</a:t>
              </a:r>
              <a:endParaRPr lang="en-GB" sz="1600" dirty="0">
                <a:latin typeface="DistrictThin"/>
                <a:cs typeface="DistrictThi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" y="34290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600" y="35052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6800" y="35814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" y="36576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19200" y="37338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400" y="2438400"/>
            <a:ext cx="6944490" cy="762000"/>
            <a:chOff x="914400" y="2438400"/>
            <a:chExt cx="6944490" cy="762000"/>
          </a:xfrm>
        </p:grpSpPr>
        <p:sp>
          <p:nvSpPr>
            <p:cNvPr id="22" name="Rectangle 21"/>
            <p:cNvSpPr/>
            <p:nvPr/>
          </p:nvSpPr>
          <p:spPr>
            <a:xfrm>
              <a:off x="914400" y="25146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600" y="25908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6800" y="26670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3000" y="27432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rgbClr val="8E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67400" y="2438400"/>
              <a:ext cx="19914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DistrictThin"/>
                  <a:cs typeface="DistrictThin"/>
                </a:rPr>
                <a:t>Java CDK descriptors</a:t>
              </a:r>
            </a:p>
            <a:p>
              <a:r>
                <a:rPr lang="en-GB" sz="1600" dirty="0" smtClean="0">
                  <a:latin typeface="DistrictThin"/>
                  <a:cs typeface="DistrictThin"/>
                </a:rPr>
                <a:t>C++ CDL descriptors</a:t>
              </a:r>
              <a:endParaRPr lang="en-GB" sz="1600" dirty="0">
                <a:latin typeface="DistrictThin"/>
                <a:cs typeface="DistrictThi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14400" y="1447800"/>
            <a:ext cx="6232417" cy="685800"/>
            <a:chOff x="914400" y="1447800"/>
            <a:chExt cx="6232417" cy="685800"/>
          </a:xfrm>
        </p:grpSpPr>
        <p:sp>
          <p:nvSpPr>
            <p:cNvPr id="28" name="Rectangle 27"/>
            <p:cNvSpPr/>
            <p:nvPr/>
          </p:nvSpPr>
          <p:spPr>
            <a:xfrm>
              <a:off x="990600" y="16764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4400" y="1600200"/>
              <a:ext cx="3200400" cy="457200"/>
            </a:xfrm>
            <a:prstGeom prst="rect">
              <a:avLst/>
            </a:prstGeom>
            <a:solidFill>
              <a:srgbClr val="A7D6FF">
                <a:alpha val="20000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DistrictThin"/>
                <a:cs typeface="DistrictThi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67400" y="1447800"/>
              <a:ext cx="127941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DistrictThin"/>
                  <a:cs typeface="DistrictThin"/>
                </a:rPr>
                <a:t>Random split</a:t>
              </a:r>
            </a:p>
            <a:p>
              <a:r>
                <a:rPr lang="en-GB" sz="1600" dirty="0" smtClean="0">
                  <a:latin typeface="DistrictThin"/>
                  <a:cs typeface="DistrictThin"/>
                </a:rPr>
                <a:t>80:20 split</a:t>
              </a:r>
              <a:endParaRPr lang="en-GB" sz="1600" dirty="0">
                <a:latin typeface="DistrictThin"/>
                <a:cs typeface="DistrictThin"/>
              </a:endParaRPr>
            </a:p>
          </p:txBody>
        </p:sp>
      </p:grpSp>
      <p:cxnSp>
        <p:nvCxnSpPr>
          <p:cNvPr id="31" name="Straight Arrow Connector 30"/>
          <p:cNvCxnSpPr>
            <a:stCxn id="36" idx="2"/>
            <a:endCxn id="37" idx="0"/>
          </p:cNvCxnSpPr>
          <p:nvPr/>
        </p:nvCxnSpPr>
        <p:spPr>
          <a:xfrm rot="5400000">
            <a:off x="2202180" y="2217420"/>
            <a:ext cx="472440" cy="1588"/>
          </a:xfrm>
          <a:prstGeom prst="straightConnector1">
            <a:avLst/>
          </a:prstGeom>
          <a:ln w="21463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7" idx="2"/>
            <a:endCxn id="38" idx="0"/>
          </p:cNvCxnSpPr>
          <p:nvPr/>
        </p:nvCxnSpPr>
        <p:spPr>
          <a:xfrm rot="5400000">
            <a:off x="2202180" y="3147060"/>
            <a:ext cx="472440" cy="1588"/>
          </a:xfrm>
          <a:prstGeom prst="straightConnector1">
            <a:avLst/>
          </a:prstGeom>
          <a:ln w="21463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8" idx="2"/>
            <a:endCxn id="39" idx="0"/>
          </p:cNvCxnSpPr>
          <p:nvPr/>
        </p:nvCxnSpPr>
        <p:spPr>
          <a:xfrm rot="5400000">
            <a:off x="2202180" y="4076700"/>
            <a:ext cx="472440" cy="1588"/>
          </a:xfrm>
          <a:prstGeom prst="straightConnector1">
            <a:avLst/>
          </a:prstGeom>
          <a:ln w="21463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5486400"/>
            <a:ext cx="3200400" cy="45720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DistrictThin"/>
                <a:cs typeface="DistrictThin"/>
              </a:rPr>
              <a:t>Add to database</a:t>
            </a:r>
            <a:endParaRPr lang="en-GB" b="1" dirty="0">
              <a:solidFill>
                <a:srgbClr val="FFFFFF"/>
              </a:solidFill>
              <a:latin typeface="DistrictThin"/>
              <a:cs typeface="DistrictThin"/>
            </a:endParaRPr>
          </a:p>
        </p:txBody>
      </p:sp>
      <p:cxnSp>
        <p:nvCxnSpPr>
          <p:cNvPr id="35" name="Straight Arrow Connector 34"/>
          <p:cNvCxnSpPr>
            <a:stCxn id="39" idx="2"/>
            <a:endCxn id="34" idx="0"/>
          </p:cNvCxnSpPr>
          <p:nvPr/>
        </p:nvCxnSpPr>
        <p:spPr>
          <a:xfrm rot="5400000">
            <a:off x="2080260" y="5128260"/>
            <a:ext cx="716280" cy="1588"/>
          </a:xfrm>
          <a:prstGeom prst="straightConnector1">
            <a:avLst/>
          </a:prstGeom>
          <a:ln w="21463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8200" y="1524000"/>
            <a:ext cx="32004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DistrictThin"/>
                <a:cs typeface="DistrictThin"/>
              </a:rPr>
              <a:t>Partition training &amp; test data</a:t>
            </a:r>
            <a:endParaRPr lang="en-GB" b="1" dirty="0">
              <a:solidFill>
                <a:schemeClr val="bg1"/>
              </a:solidFill>
              <a:latin typeface="DistrictThin"/>
              <a:cs typeface="DistrictThi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" y="2453640"/>
            <a:ext cx="3200400" cy="45720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DistrictThin"/>
                <a:cs typeface="DistrictThin"/>
              </a:rPr>
              <a:t>Calculate descriptors</a:t>
            </a:r>
            <a:endParaRPr lang="en-GB" b="1" dirty="0">
              <a:solidFill>
                <a:srgbClr val="FFFFFF"/>
              </a:solidFill>
              <a:latin typeface="DistrictThin"/>
              <a:cs typeface="DistrictThi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8200" y="3383280"/>
            <a:ext cx="3200400" cy="45720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DistrictThin"/>
                <a:cs typeface="DistrictThin"/>
              </a:rPr>
              <a:t>Select descriptors</a:t>
            </a:r>
            <a:endParaRPr lang="en-GB" b="1" dirty="0">
              <a:solidFill>
                <a:srgbClr val="FFFFFF"/>
              </a:solidFill>
              <a:latin typeface="DistrictThin"/>
              <a:cs typeface="DistrictThi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200" y="4312920"/>
            <a:ext cx="3200400" cy="45720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DistrictThin"/>
                <a:cs typeface="DistrictThin"/>
              </a:rPr>
              <a:t>Build model</a:t>
            </a:r>
            <a:endParaRPr lang="en-GB" b="1" dirty="0">
              <a:solidFill>
                <a:srgbClr val="FFFFFF"/>
              </a:solidFill>
              <a:latin typeface="DistrictThin"/>
              <a:cs typeface="DistrictThin"/>
            </a:endParaRPr>
          </a:p>
        </p:txBody>
      </p:sp>
    </p:spTree>
    <p:extLst>
      <p:ext uri="{BB962C8B-B14F-4D97-AF65-F5344CB8AC3E}">
        <p14:creationId xmlns:p14="http://schemas.microsoft.com/office/powerpoint/2010/main" val="35101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flo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51372" cy="65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e-SC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environment to store, manage and process data</a:t>
            </a:r>
          </a:p>
          <a:p>
            <a:r>
              <a:rPr lang="en-US" dirty="0" smtClean="0"/>
              <a:t>A platform that can operate in a number of different locations</a:t>
            </a:r>
          </a:p>
          <a:p>
            <a:pPr lvl="1"/>
            <a:r>
              <a:rPr lang="en-US" dirty="0" smtClean="0"/>
              <a:t>Single computer</a:t>
            </a:r>
          </a:p>
          <a:p>
            <a:pPr lvl="1"/>
            <a:r>
              <a:rPr lang="en-US" dirty="0" smtClean="0"/>
              <a:t>Cluster of local servers</a:t>
            </a:r>
          </a:p>
          <a:p>
            <a:pPr lvl="1"/>
            <a:r>
              <a:rPr lang="en-US" dirty="0" smtClean="0"/>
              <a:t>On a cloud provider (Amazon and MS)</a:t>
            </a:r>
          </a:p>
          <a:p>
            <a:r>
              <a:rPr lang="en-US" dirty="0" smtClean="0"/>
              <a:t>An expandable system</a:t>
            </a:r>
          </a:p>
          <a:p>
            <a:pPr lvl="1"/>
            <a:r>
              <a:rPr lang="en-US" dirty="0" smtClean="0"/>
              <a:t>API is provided to connect other software</a:t>
            </a:r>
          </a:p>
          <a:p>
            <a:pPr lvl="1"/>
            <a:r>
              <a:rPr lang="en-US" dirty="0" smtClean="0"/>
              <a:t>Code can be added as workflow blocks</a:t>
            </a:r>
          </a:p>
          <a:p>
            <a:r>
              <a:rPr lang="en-US" dirty="0" smtClean="0"/>
              <a:t>A platform for our academic research</a:t>
            </a:r>
          </a:p>
          <a:p>
            <a:pPr lvl="1"/>
            <a:r>
              <a:rPr lang="en-US" dirty="0" smtClean="0"/>
              <a:t>Scalability, data management, cloud computing, medical data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250k models</a:t>
            </a:r>
          </a:p>
          <a:p>
            <a:pPr lvl="1"/>
            <a:r>
              <a:rPr lang="en-US" dirty="0" smtClean="0"/>
              <a:t>Linear Regression</a:t>
            </a:r>
          </a:p>
          <a:p>
            <a:pPr lvl="1"/>
            <a:r>
              <a:rPr lang="en-US" dirty="0" smtClean="0"/>
              <a:t>PLS</a:t>
            </a:r>
          </a:p>
          <a:p>
            <a:pPr lvl="1"/>
            <a:r>
              <a:rPr lang="en-US" dirty="0" err="1" smtClean="0"/>
              <a:t>RPartitioning</a:t>
            </a:r>
            <a:endParaRPr lang="en-US" dirty="0" smtClean="0"/>
          </a:p>
          <a:p>
            <a:pPr lvl="1"/>
            <a:r>
              <a:rPr lang="en-US" dirty="0" smtClean="0"/>
              <a:t>Neural Net</a:t>
            </a:r>
          </a:p>
          <a:p>
            <a:r>
              <a:rPr lang="en-GB" dirty="0"/>
              <a:t>460K workflow executions</a:t>
            </a:r>
          </a:p>
          <a:p>
            <a:r>
              <a:rPr lang="en-GB" dirty="0"/>
              <a:t>4.4M service </a:t>
            </a:r>
            <a:r>
              <a:rPr lang="en-GB" dirty="0" smtClean="0"/>
              <a:t>calls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QSAR Explorer</a:t>
            </a:r>
          </a:p>
          <a:p>
            <a:pPr lvl="1"/>
            <a:r>
              <a:rPr lang="en-US" dirty="0" smtClean="0"/>
              <a:t>Browse</a:t>
            </a:r>
            <a:endParaRPr lang="en-US" dirty="0"/>
          </a:p>
          <a:p>
            <a:pPr lvl="1"/>
            <a:r>
              <a:rPr lang="en-US" dirty="0"/>
              <a:t>Search</a:t>
            </a:r>
          </a:p>
          <a:p>
            <a:pPr lvl="1"/>
            <a:r>
              <a:rPr lang="en-US" dirty="0"/>
              <a:t>Get Predictions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9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cs typeface="DistrictThin"/>
              </a:rPr>
              <a:t>Scalability: Large Scale QSAR</a:t>
            </a:r>
            <a:endParaRPr lang="en-US" sz="3200" dirty="0">
              <a:cs typeface="DistrictThin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3586314"/>
              </p:ext>
            </p:extLst>
          </p:nvPr>
        </p:nvGraphicFramePr>
        <p:xfrm>
          <a:off x="635000" y="1653488"/>
          <a:ext cx="3775665" cy="174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555"/>
                <a:gridCol w="1258555"/>
                <a:gridCol w="1258555"/>
              </a:tblGrid>
              <a:tr h="25468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100</a:t>
                      </a:r>
                      <a:r>
                        <a:rPr lang="en-US" sz="1200" baseline="0" dirty="0" smtClean="0">
                          <a:latin typeface="DistrictThin"/>
                          <a:cs typeface="DistrictThin"/>
                        </a:rPr>
                        <a:t> Nodes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200 Nodes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</a:tr>
              <a:tr h="4329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Response Time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3hr 19mins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1hr</a:t>
                      </a:r>
                      <a:r>
                        <a:rPr lang="en-US" sz="1200" baseline="0" dirty="0" smtClean="0">
                          <a:latin typeface="DistrictThin"/>
                          <a:cs typeface="DistrictThin"/>
                        </a:rPr>
                        <a:t> 50mins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</a:tr>
              <a:tr h="3470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Speedup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94x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156x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</a:tr>
              <a:tr h="3470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Efficiency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94%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78%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</a:tr>
              <a:tr h="3470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Cost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DistrictThin"/>
                          <a:cs typeface="DistrictThin"/>
                        </a:rPr>
                        <a:t>$55.68</a:t>
                      </a:r>
                      <a:endParaRPr lang="en-US" sz="1200" dirty="0">
                        <a:solidFill>
                          <a:schemeClr val="tx1"/>
                        </a:solidFill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DistrictThin"/>
                          <a:cs typeface="DistrictThin"/>
                        </a:rPr>
                        <a:t>$51.84</a:t>
                      </a:r>
                      <a:endParaRPr lang="en-US" sz="1200" dirty="0">
                        <a:latin typeface="DistrictThin"/>
                        <a:cs typeface="DistrictThi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6889468"/>
              </p:ext>
            </p:extLst>
          </p:nvPr>
        </p:nvGraphicFramePr>
        <p:xfrm>
          <a:off x="4901177" y="1184562"/>
          <a:ext cx="3687931" cy="501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924431"/>
              </p:ext>
            </p:extLst>
          </p:nvPr>
        </p:nvGraphicFramePr>
        <p:xfrm>
          <a:off x="635000" y="3506634"/>
          <a:ext cx="3673231" cy="286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7079" y="1223203"/>
            <a:ext cx="295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DistrictThin"/>
                <a:cs typeface="DistrictThin"/>
              </a:rPr>
              <a:t>480 datasets sequential </a:t>
            </a:r>
            <a:r>
              <a:rPr lang="en-US" sz="1400" dirty="0">
                <a:latin typeface="DistrictThin"/>
                <a:cs typeface="DistrictThin"/>
              </a:rPr>
              <a:t>t</a:t>
            </a:r>
            <a:r>
              <a:rPr lang="en-US" sz="1400" dirty="0" smtClean="0">
                <a:latin typeface="DistrictThin"/>
                <a:cs typeface="DistrictThin"/>
              </a:rPr>
              <a:t>ime: 11 days</a:t>
            </a:r>
            <a:endParaRPr lang="en-US" sz="1400" dirty="0">
              <a:latin typeface="DistrictThin"/>
              <a:cs typeface="DistrictThin"/>
            </a:endParaRPr>
          </a:p>
        </p:txBody>
      </p:sp>
    </p:spTree>
    <p:extLst>
      <p:ext uri="{BB962C8B-B14F-4D97-AF65-F5344CB8AC3E}">
        <p14:creationId xmlns:p14="http://schemas.microsoft.com/office/powerpoint/2010/main" val="24499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348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Performance is great but 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Drug Development requires us to capture the </a:t>
            </a:r>
            <a:r>
              <a:rPr lang="en-US" dirty="0" smtClean="0">
                <a:solidFill>
                  <a:schemeClr val="accent2"/>
                </a:solidFill>
              </a:rPr>
              <a:t>data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C0504D"/>
                </a:solidFill>
              </a:rPr>
              <a:t>process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Provenance/Audit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was data generated?</a:t>
            </a:r>
          </a:p>
          <a:p>
            <a:pPr lvl="1"/>
            <a:r>
              <a:rPr lang="en-US" dirty="0" smtClean="0"/>
              <a:t>What algorithm?</a:t>
            </a:r>
          </a:p>
          <a:p>
            <a:pPr lvl="1"/>
            <a:r>
              <a:rPr lang="en-US" dirty="0" smtClean="0"/>
              <a:t>What version?</a:t>
            </a:r>
          </a:p>
          <a:p>
            <a:r>
              <a:rPr lang="en-US" dirty="0"/>
              <a:t>Are these results reproducible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have bugs manifested?</a:t>
            </a:r>
          </a:p>
          <a:p>
            <a:pPr lvl="1"/>
            <a:r>
              <a:rPr lang="en-US" dirty="0" smtClean="0"/>
              <a:t>Which data affected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we regenerate affected </a:t>
            </a:r>
            <a:r>
              <a:rPr lang="en-US" dirty="0" smtClean="0"/>
              <a:t>data?</a:t>
            </a:r>
          </a:p>
          <a:p>
            <a:r>
              <a:rPr lang="en-US" dirty="0" smtClean="0"/>
              <a:t>Performance Characteristics</a:t>
            </a:r>
          </a:p>
          <a:p>
            <a:r>
              <a:rPr lang="en-US" dirty="0" smtClean="0"/>
              <a:t>How do we deal with new data?</a:t>
            </a:r>
          </a:p>
        </p:txBody>
      </p:sp>
    </p:spTree>
    <p:extLst>
      <p:ext uri="{BB962C8B-B14F-4D97-AF65-F5344CB8AC3E}">
        <p14:creationId xmlns:p14="http://schemas.microsoft.com/office/powerpoint/2010/main" val="1173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01664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Based on OPM</a:t>
            </a:r>
          </a:p>
          <a:p>
            <a:pPr lvl="1"/>
            <a:r>
              <a:rPr lang="en-US" dirty="0" smtClean="0"/>
              <a:t>Processes, Artifacts, Agents</a:t>
            </a:r>
          </a:p>
          <a:p>
            <a:r>
              <a:rPr lang="en-US" dirty="0" smtClean="0"/>
              <a:t>Directed Graph</a:t>
            </a:r>
          </a:p>
          <a:p>
            <a:r>
              <a:rPr lang="en-US" dirty="0" smtClean="0"/>
              <a:t>Multiple views of provenance</a:t>
            </a:r>
          </a:p>
          <a:p>
            <a:pPr lvl="1"/>
            <a:r>
              <a:rPr lang="en-US" dirty="0" smtClean="0"/>
              <a:t>Dependent on security privileges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prov_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00" y="1600200"/>
            <a:ext cx="3502812" cy="45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Neo4j</a:t>
            </a:r>
          </a:p>
          <a:p>
            <a:pPr lvl="1"/>
            <a:r>
              <a:rPr lang="en-US" dirty="0" smtClean="0"/>
              <a:t>Open Source Graph Database</a:t>
            </a:r>
          </a:p>
          <a:p>
            <a:pPr lvl="1"/>
            <a:r>
              <a:rPr lang="en-US" dirty="0" smtClean="0"/>
              <a:t>Nodes/Relationships + properties</a:t>
            </a:r>
          </a:p>
          <a:p>
            <a:pPr lvl="1"/>
            <a:r>
              <a:rPr lang="en-US" dirty="0" smtClean="0"/>
              <a:t>Querying/traversing</a:t>
            </a:r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Java lib for OPM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-SC library built on top of OPM lib</a:t>
            </a:r>
          </a:p>
          <a:p>
            <a:pPr lvl="1"/>
            <a:r>
              <a:rPr lang="en-US" dirty="0" smtClean="0"/>
              <a:t>REST interface</a:t>
            </a:r>
          </a:p>
          <a:p>
            <a:r>
              <a:rPr lang="en-US" dirty="0" smtClean="0"/>
              <a:t>Options for HA and </a:t>
            </a:r>
            <a:r>
              <a:rPr lang="en-US" dirty="0" err="1" smtClean="0"/>
              <a:t>Sharding</a:t>
            </a:r>
            <a:r>
              <a:rPr lang="en-US" dirty="0" smtClean="0"/>
              <a:t>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5147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675222" cy="64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1F497D"/>
                </a:solidFill>
                <a:latin typeface="DistrictThin"/>
                <a:cs typeface="DistrictThin"/>
              </a:rPr>
              <a:t>MOVEeCloud</a:t>
            </a:r>
            <a:r>
              <a:rPr lang="en-US" dirty="0">
                <a:solidFill>
                  <a:srgbClr val="1F497D"/>
                </a:solidFill>
                <a:cs typeface="DistrictThin"/>
              </a:rPr>
              <a:t> Project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25780" indent="-457200"/>
            <a:r>
              <a:rPr lang="en-US" dirty="0" smtClean="0">
                <a:latin typeface="DistrictThin"/>
                <a:cs typeface="DistrictThin"/>
              </a:rPr>
              <a:t>Investigating the links between physical activity and common diseases – type 2 diabetes, cardiovascular disease,…</a:t>
            </a:r>
          </a:p>
          <a:p>
            <a:pPr marL="525780" indent="-457200"/>
            <a:endParaRPr lang="en-US" dirty="0" smtClean="0">
              <a:latin typeface="DistrictThin"/>
              <a:cs typeface="DistrictThin"/>
            </a:endParaRPr>
          </a:p>
          <a:p>
            <a:pPr marL="525780" indent="-457200"/>
            <a:r>
              <a:rPr lang="en-US" dirty="0" smtClean="0">
                <a:latin typeface="DistrictThin"/>
                <a:cs typeface="DistrictThin"/>
              </a:rPr>
              <a:t>Wrist </a:t>
            </a:r>
            <a:r>
              <a:rPr lang="en-US" dirty="0">
                <a:latin typeface="DistrictThin"/>
                <a:cs typeface="DistrictThin"/>
              </a:rPr>
              <a:t>accelerometers worn over 1 week period</a:t>
            </a:r>
          </a:p>
          <a:p>
            <a:pPr marL="525780" indent="-457200"/>
            <a:r>
              <a:rPr lang="en-US" dirty="0">
                <a:latin typeface="DistrictThin"/>
                <a:cs typeface="DistrictThin"/>
              </a:rPr>
              <a:t>Measures movement at 100Hz in three axes</a:t>
            </a:r>
          </a:p>
          <a:p>
            <a:pPr marL="525780" indent="-457200"/>
            <a:r>
              <a:rPr lang="en-US" dirty="0" smtClean="0">
                <a:latin typeface="DistrictThin"/>
                <a:cs typeface="DistrictThin"/>
              </a:rPr>
              <a:t>Processing ideal for Azure</a:t>
            </a:r>
          </a:p>
          <a:p>
            <a:pPr marL="925830" lvl="1" indent="-457200"/>
            <a:r>
              <a:rPr lang="en-US" dirty="0" err="1" smtClean="0">
                <a:latin typeface="DistrictThin"/>
                <a:cs typeface="DistrictThin"/>
              </a:rPr>
              <a:t>Bursty</a:t>
            </a:r>
            <a:r>
              <a:rPr lang="en-US" dirty="0" smtClean="0">
                <a:latin typeface="DistrictThin"/>
                <a:cs typeface="DistrictThin"/>
              </a:rPr>
              <a:t> data processing as new data gathered</a:t>
            </a:r>
          </a:p>
          <a:p>
            <a:pPr marL="925830" lvl="1" indent="-457200"/>
            <a:r>
              <a:rPr lang="en-US" dirty="0" smtClean="0">
                <a:latin typeface="DistrictThin"/>
                <a:cs typeface="DistrictThin"/>
              </a:rPr>
              <a:t>Embarrassingly parallel</a:t>
            </a:r>
          </a:p>
          <a:p>
            <a:pPr marL="925830" lvl="1" indent="-457200"/>
            <a:r>
              <a:rPr lang="en-US" dirty="0" smtClean="0">
                <a:cs typeface="DistrictThin"/>
              </a:rPr>
              <a:t>Large datasets</a:t>
            </a:r>
            <a:endParaRPr lang="en-US" dirty="0" smtClean="0">
              <a:latin typeface="DistrictThin"/>
              <a:cs typeface="DistrictThin"/>
            </a:endParaRPr>
          </a:p>
          <a:p>
            <a:pPr marL="468630" lvl="1" indent="0">
              <a:buNone/>
            </a:pPr>
            <a:endParaRPr lang="en-US" dirty="0">
              <a:latin typeface="DistrictThin"/>
              <a:cs typeface="DistrictThin"/>
            </a:endParaRPr>
          </a:p>
          <a:p>
            <a:endParaRPr lang="en-US" dirty="0"/>
          </a:p>
        </p:txBody>
      </p:sp>
      <p:pic>
        <p:nvPicPr>
          <p:cNvPr id="11" name="Picture 10" descr="actiwatc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49" y="2363868"/>
            <a:ext cx="2209381" cy="32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F497D"/>
                </a:solidFill>
                <a:latin typeface="DistrictThin"/>
                <a:cs typeface="DistrictThin"/>
              </a:rPr>
              <a:t>MOVEeCloud</a:t>
            </a:r>
            <a:r>
              <a:rPr lang="en-US" dirty="0" smtClean="0">
                <a:solidFill>
                  <a:srgbClr val="1F497D"/>
                </a:solidFill>
                <a:latin typeface="DistrictThin"/>
                <a:cs typeface="DistrictThin"/>
              </a:rPr>
              <a:t> Process</a:t>
            </a:r>
            <a:endParaRPr lang="en-US" dirty="0">
              <a:solidFill>
                <a:srgbClr val="1F497D"/>
              </a:solidFill>
              <a:latin typeface="DistrictThin"/>
              <a:cs typeface="DistrictThin"/>
            </a:endParaRPr>
          </a:p>
        </p:txBody>
      </p:sp>
      <p:pic>
        <p:nvPicPr>
          <p:cNvPr id="4" name="Picture 2" descr="H:\Research\Digital Economy Hub\Photos\DSC005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36724" r="58278" b="18016"/>
          <a:stretch/>
        </p:blipFill>
        <p:spPr bwMode="auto">
          <a:xfrm>
            <a:off x="132267" y="2418923"/>
            <a:ext cx="1889949" cy="17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Research\e-Science Central\Projects\Open Movement Images\Open Movement Images\grap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01" y="1519756"/>
            <a:ext cx="1362437" cy="10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Research\e-Science Central\Projects\Open Movement Images\Open Movement Images\grap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01" y="2801819"/>
            <a:ext cx="1362437" cy="10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Research\e-Science Central\Projects\Open Movement Images\Open Movement Images\grap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01" y="4013988"/>
            <a:ext cx="1362437" cy="10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 flipV="1">
            <a:off x="2022216" y="2030670"/>
            <a:ext cx="602785" cy="128206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>
          <a:xfrm>
            <a:off x="2022216" y="3312733"/>
            <a:ext cx="602785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9" idx="1"/>
          </p:cNvCxnSpPr>
          <p:nvPr/>
        </p:nvCxnSpPr>
        <p:spPr>
          <a:xfrm>
            <a:off x="2022216" y="3312733"/>
            <a:ext cx="602785" cy="1212169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4053721" y="1746446"/>
            <a:ext cx="655997" cy="582357"/>
          </a:xfrm>
          <a:prstGeom prst="rightArrow">
            <a:avLst/>
          </a:prstGeom>
          <a:solidFill>
            <a:srgbClr val="4BACC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strictThin"/>
              <a:cs typeface="DistrictThi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69513" y="1444609"/>
            <a:ext cx="3212699" cy="1415082"/>
          </a:xfrm>
          <a:prstGeom prst="round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DistrictThin"/>
                <a:cs typeface="DistrictThin"/>
              </a:rPr>
              <a:t>Analysis and </a:t>
            </a:r>
          </a:p>
          <a:p>
            <a:pPr algn="ctr"/>
            <a:r>
              <a:rPr lang="en-US" dirty="0" smtClean="0">
                <a:latin typeface="DistrictThin"/>
                <a:cs typeface="DistrictThin"/>
              </a:rPr>
              <a:t>Classification</a:t>
            </a:r>
          </a:p>
          <a:p>
            <a:pPr algn="ctr"/>
            <a:endParaRPr lang="en-US" dirty="0">
              <a:latin typeface="DistrictThin"/>
              <a:cs typeface="DistrictThin"/>
            </a:endParaRPr>
          </a:p>
          <a:p>
            <a:pPr algn="ctr"/>
            <a:r>
              <a:rPr lang="en-US" dirty="0" smtClean="0">
                <a:latin typeface="DistrictThin"/>
                <a:cs typeface="DistrictThin"/>
              </a:rPr>
              <a:t>R, Java, Octave</a:t>
            </a:r>
            <a:endParaRPr lang="en-US" dirty="0">
              <a:latin typeface="DistrictThin"/>
              <a:cs typeface="DistrictThin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499465" y="3024248"/>
            <a:ext cx="4020077" cy="471789"/>
            <a:chOff x="4558336" y="3822365"/>
            <a:chExt cx="4020077" cy="471789"/>
          </a:xfrm>
        </p:grpSpPr>
        <p:sp>
          <p:nvSpPr>
            <p:cNvPr id="28" name="Rectangle 27"/>
            <p:cNvSpPr/>
            <p:nvPr/>
          </p:nvSpPr>
          <p:spPr>
            <a:xfrm>
              <a:off x="4558336" y="3823647"/>
              <a:ext cx="655996" cy="46950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DistrictThin"/>
                  <a:cs typeface="DistrictThin"/>
                </a:rPr>
                <a:t>Sleep</a:t>
              </a:r>
              <a:endParaRPr lang="en-US" sz="1100" dirty="0">
                <a:latin typeface="DistrictThin"/>
                <a:cs typeface="DistrictThi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14332" y="3823647"/>
              <a:ext cx="681227" cy="46950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DistrictThin"/>
                  <a:cs typeface="DistrictThin"/>
                </a:rPr>
                <a:t>Walking</a:t>
              </a:r>
              <a:endParaRPr lang="en-US" sz="1100" dirty="0">
                <a:latin typeface="DistrictThin"/>
                <a:cs typeface="DistrictThi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95559" y="3824652"/>
              <a:ext cx="1236301" cy="46950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DistrictThin"/>
                  <a:cs typeface="DistrictThin"/>
                </a:rPr>
                <a:t>Sedentary</a:t>
              </a:r>
              <a:endParaRPr lang="en-US" sz="1100" dirty="0">
                <a:latin typeface="DistrictThin"/>
                <a:cs typeface="DistrictThi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31860" y="3823647"/>
              <a:ext cx="681227" cy="46950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DistrictThin"/>
                  <a:cs typeface="DistrictThin"/>
                </a:rPr>
                <a:t>Activity</a:t>
              </a:r>
              <a:endParaRPr lang="en-US" sz="1100" dirty="0">
                <a:latin typeface="DistrictThin"/>
                <a:cs typeface="DistrictThi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3087" y="3822365"/>
              <a:ext cx="765326" cy="46950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DistrictThin"/>
                  <a:cs typeface="DistrictThin"/>
                </a:rPr>
                <a:t>Sedentary</a:t>
              </a:r>
              <a:endParaRPr lang="en-US" sz="1100" dirty="0">
                <a:latin typeface="DistrictThin"/>
                <a:cs typeface="DistrictThin"/>
              </a:endParaRPr>
            </a:p>
          </p:txBody>
        </p:sp>
      </p:grp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3099201103"/>
              </p:ext>
            </p:extLst>
          </p:nvPr>
        </p:nvGraphicFramePr>
        <p:xfrm>
          <a:off x="4499466" y="3677850"/>
          <a:ext cx="1639988" cy="142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246327078"/>
              </p:ext>
            </p:extLst>
          </p:nvPr>
        </p:nvGraphicFramePr>
        <p:xfrm>
          <a:off x="6231965" y="3750077"/>
          <a:ext cx="2221307" cy="118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2625001" y="5106579"/>
            <a:ext cx="1747010" cy="10573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strictThin"/>
                <a:cs typeface="DistrictThin"/>
              </a:rPr>
              <a:t>Clinician’s Report</a:t>
            </a:r>
            <a:endParaRPr lang="en-US" dirty="0">
              <a:latin typeface="DistrictThin"/>
              <a:cs typeface="DistrictThin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786426" y="5106579"/>
            <a:ext cx="1747010" cy="10573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strictThin"/>
                <a:cs typeface="DistrictThin"/>
              </a:rPr>
              <a:t>Patient Interventions</a:t>
            </a:r>
            <a:endParaRPr lang="en-US" dirty="0">
              <a:latin typeface="DistrictThin"/>
              <a:cs typeface="DistrictThin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80711" y="5106579"/>
            <a:ext cx="1747010" cy="10573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strictThin"/>
                <a:cs typeface="DistrictThin"/>
              </a:rPr>
              <a:t>Methodology Section for Papers</a:t>
            </a:r>
            <a:endParaRPr lang="en-US" dirty="0">
              <a:latin typeface="DistrictThin"/>
              <a:cs typeface="DistrictThin"/>
            </a:endParaRPr>
          </a:p>
        </p:txBody>
      </p:sp>
    </p:spTree>
    <p:extLst>
      <p:ext uri="{BB962C8B-B14F-4D97-AF65-F5344CB8AC3E}">
        <p14:creationId xmlns:p14="http://schemas.microsoft.com/office/powerpoint/2010/main" val="3148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750980" y="3222268"/>
            <a:ext cx="1944216" cy="1737484"/>
            <a:chOff x="5750980" y="2934236"/>
            <a:chExt cx="1944216" cy="1737484"/>
          </a:xfrm>
        </p:grpSpPr>
        <p:sp>
          <p:nvSpPr>
            <p:cNvPr id="16" name="Rectangle 15"/>
            <p:cNvSpPr/>
            <p:nvPr/>
          </p:nvSpPr>
          <p:spPr>
            <a:xfrm>
              <a:off x="5750980" y="2934236"/>
              <a:ext cx="1944216" cy="72008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strictThin"/>
                <a:cs typeface="DistrictThi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7844" y="4302388"/>
              <a:ext cx="165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/ patient / visit</a:t>
              </a:r>
              <a:endParaRPr lang="en-US" dirty="0">
                <a:latin typeface="DistrictThin"/>
                <a:cs typeface="DistrictThin"/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>
              <a:off x="6615076" y="3798332"/>
              <a:ext cx="288032" cy="43204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strictThin"/>
                <a:cs typeface="DistrictThin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DistrictThin"/>
              </a:rPr>
              <a:t>Data Sizes</a:t>
            </a:r>
            <a:endParaRPr lang="en-US" dirty="0">
              <a:cs typeface="DistrictThi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03648" y="1422068"/>
            <a:ext cx="5471694" cy="369332"/>
            <a:chOff x="1376796" y="1844824"/>
            <a:chExt cx="5471694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1376796" y="1844824"/>
              <a:ext cx="2296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100 samples / second</a:t>
              </a:r>
              <a:endParaRPr lang="en-US" dirty="0">
                <a:latin typeface="DistrictThin"/>
                <a:cs typeface="DistrictThi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6136" y="1844824"/>
              <a:ext cx="105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100 rows</a:t>
              </a:r>
              <a:endParaRPr lang="en-US" dirty="0">
                <a:latin typeface="DistrictThin"/>
                <a:cs typeface="DistrictThi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03648" y="2060848"/>
            <a:ext cx="5978140" cy="369332"/>
            <a:chOff x="1376796" y="2483604"/>
            <a:chExt cx="597814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1376796" y="2483604"/>
              <a:ext cx="2241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3600 seconds / hour</a:t>
              </a:r>
              <a:endParaRPr lang="en-US" dirty="0">
                <a:latin typeface="DistrictThin"/>
                <a:cs typeface="DistrictThi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6136" y="2483604"/>
              <a:ext cx="1558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360,000 rows</a:t>
              </a:r>
              <a:endParaRPr lang="en-US" dirty="0">
                <a:latin typeface="DistrictThin"/>
                <a:cs typeface="DistrictThi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03648" y="2708920"/>
            <a:ext cx="6169728" cy="369332"/>
            <a:chOff x="1376796" y="3131676"/>
            <a:chExt cx="616972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376796" y="3131676"/>
              <a:ext cx="1626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24 hours / day</a:t>
              </a:r>
              <a:endParaRPr lang="en-US" dirty="0">
                <a:latin typeface="DistrictThin"/>
                <a:cs typeface="DistrictThi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6136" y="3131676"/>
              <a:ext cx="1750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8,640,000 rows</a:t>
              </a:r>
              <a:endParaRPr lang="en-US" dirty="0">
                <a:latin typeface="DistrictThin"/>
                <a:cs typeface="DistrictThi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5656" y="3356992"/>
            <a:ext cx="6238989" cy="369332"/>
            <a:chOff x="1448804" y="3779748"/>
            <a:chExt cx="623898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448804" y="3779748"/>
              <a:ext cx="1566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7 days / study</a:t>
              </a:r>
              <a:endParaRPr lang="en-US" dirty="0">
                <a:latin typeface="DistrictThin"/>
                <a:cs typeface="DistrictThi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6136" y="3779748"/>
              <a:ext cx="1891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60,480,000 rows</a:t>
              </a:r>
              <a:endParaRPr lang="en-US" dirty="0">
                <a:latin typeface="DistrictThin"/>
                <a:cs typeface="DistrictThi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63688" y="5229200"/>
            <a:ext cx="6071732" cy="792088"/>
            <a:chOff x="1835696" y="4869160"/>
            <a:chExt cx="6071732" cy="792088"/>
          </a:xfrm>
        </p:grpSpPr>
        <p:pic>
          <p:nvPicPr>
            <p:cNvPr id="19" name="Picture 18" descr="85-logo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869160"/>
              <a:ext cx="1131554" cy="7920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47864" y="5085184"/>
              <a:ext cx="4559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DistrictThin"/>
                  <a:cs typeface="DistrictThin"/>
                </a:rPr>
                <a:t>Cohort size of 800 patients and multiple visits</a:t>
              </a:r>
              <a:endParaRPr lang="en-US" dirty="0">
                <a:latin typeface="DistrictThin"/>
                <a:cs typeface="District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1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istrictThin"/>
              </a:rPr>
              <a:t>e-Science Central</a:t>
            </a:r>
            <a:endParaRPr lang="en-US" dirty="0">
              <a:cs typeface="DistrictThi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4009" y="1630734"/>
            <a:ext cx="501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DistrictThin"/>
                <a:cs typeface="DistrictThin"/>
              </a:rPr>
              <a:t>Platform for cloud based data analysis</a:t>
            </a:r>
            <a:endParaRPr lang="en-US" sz="2400" dirty="0">
              <a:latin typeface="DistrictThin"/>
              <a:cs typeface="DistrictT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869160"/>
            <a:ext cx="1298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DistrictThin"/>
                <a:cs typeface="DistrictThin"/>
              </a:rPr>
              <a:t>Azure</a:t>
            </a:r>
          </a:p>
          <a:p>
            <a:r>
              <a:rPr lang="en-US" dirty="0" smtClean="0">
                <a:latin typeface="DistrictThin"/>
                <a:cs typeface="DistrictThin"/>
              </a:rPr>
              <a:t>EC2</a:t>
            </a:r>
          </a:p>
          <a:p>
            <a:r>
              <a:rPr lang="en-US" dirty="0" smtClean="0">
                <a:latin typeface="DistrictThin"/>
                <a:cs typeface="DistrictThin"/>
              </a:rPr>
              <a:t>On Premise</a:t>
            </a:r>
            <a:endParaRPr lang="en-US" dirty="0">
              <a:latin typeface="DistrictThin"/>
              <a:cs typeface="DistrictThi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5013176"/>
            <a:ext cx="1223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DistrictThin"/>
                <a:cs typeface="DistrictThin"/>
              </a:rPr>
              <a:t>Java</a:t>
            </a:r>
          </a:p>
          <a:p>
            <a:r>
              <a:rPr lang="en-US" dirty="0" smtClean="0">
                <a:latin typeface="DistrictThin"/>
                <a:cs typeface="DistrictThin"/>
              </a:rPr>
              <a:t>R</a:t>
            </a:r>
          </a:p>
          <a:p>
            <a:r>
              <a:rPr lang="en-US" dirty="0" smtClean="0">
                <a:latin typeface="DistrictThin"/>
                <a:cs typeface="DistrictThin"/>
              </a:rPr>
              <a:t>Octave</a:t>
            </a:r>
          </a:p>
          <a:p>
            <a:r>
              <a:rPr lang="en-US" dirty="0" err="1" smtClean="0">
                <a:latin typeface="DistrictThin"/>
                <a:cs typeface="DistrictThin"/>
              </a:rPr>
              <a:t>Javascript</a:t>
            </a:r>
            <a:endParaRPr lang="en-US" dirty="0">
              <a:latin typeface="DistrictThin"/>
              <a:cs typeface="DistrictThi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3054368" cy="2016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348880"/>
            <a:ext cx="3672408" cy="2580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1" y="3212976"/>
            <a:ext cx="3672408" cy="2430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57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larger data sets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680520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As we add more workflow engines server load increases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One server can cope 200 engines if files are small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This is not the case with movement data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Only support 4 engines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Increase the bandwidth to the engines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Clustering </a:t>
            </a:r>
            <a:r>
              <a:rPr lang="en-US" dirty="0" err="1" smtClean="0"/>
              <a:t>appserver</a:t>
            </a:r>
            <a:r>
              <a:rPr lang="en-US" dirty="0" smtClean="0"/>
              <a:t> /database?</a:t>
            </a:r>
          </a:p>
        </p:txBody>
      </p:sp>
    </p:spTree>
    <p:extLst>
      <p:ext uri="{BB962C8B-B14F-4D97-AF65-F5344CB8AC3E}">
        <p14:creationId xmlns:p14="http://schemas.microsoft.com/office/powerpoint/2010/main" val="26449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Implemented prior to Native HDFS on Azure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Easy to integrate with e-</a:t>
            </a:r>
            <a:r>
              <a:rPr lang="en-US" dirty="0" err="1">
                <a:solidFill>
                  <a:srgbClr val="000000"/>
                </a:solidFill>
              </a:rPr>
              <a:t>sc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Java system just requires libraries included in e-</a:t>
            </a:r>
            <a:r>
              <a:rPr lang="en-US" dirty="0" err="1">
                <a:solidFill>
                  <a:srgbClr val="000000"/>
                </a:solidFill>
              </a:rPr>
              <a:t>sc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Distributed </a:t>
            </a:r>
            <a:r>
              <a:rPr lang="en-US" dirty="0">
                <a:solidFill>
                  <a:srgbClr val="000000"/>
                </a:solidFill>
              </a:rPr>
              <a:t>store where bandwidth increases with number of </a:t>
            </a:r>
            <a:r>
              <a:rPr lang="en-US" dirty="0" smtClean="0">
                <a:solidFill>
                  <a:srgbClr val="000000"/>
                </a:solidFill>
              </a:rPr>
              <a:t>machines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Bits of data spread around lots of machines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Concept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data location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Potential </a:t>
            </a:r>
            <a:r>
              <a:rPr lang="en-US" dirty="0">
                <a:solidFill>
                  <a:srgbClr val="000000"/>
                </a:solidFill>
              </a:rPr>
              <a:t>to route workflows to execute as close as possible to storage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Other applications also </a:t>
            </a:r>
            <a:r>
              <a:rPr lang="en-US" dirty="0">
                <a:solidFill>
                  <a:srgbClr val="000000"/>
                </a:solidFill>
              </a:rPr>
              <a:t>also built on top of </a:t>
            </a:r>
            <a:r>
              <a:rPr lang="en-US" dirty="0" smtClean="0">
                <a:solidFill>
                  <a:srgbClr val="000000"/>
                </a:solidFill>
              </a:rPr>
              <a:t>HDFS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Open </a:t>
            </a:r>
            <a:r>
              <a:rPr lang="en-US" dirty="0">
                <a:solidFill>
                  <a:srgbClr val="000000"/>
                </a:solidFill>
              </a:rPr>
              <a:t>TSDB </a:t>
            </a:r>
            <a:r>
              <a:rPr lang="en-US" dirty="0" smtClean="0">
                <a:solidFill>
                  <a:srgbClr val="000000"/>
                </a:solidFill>
              </a:rPr>
              <a:t>to store </a:t>
            </a:r>
            <a:r>
              <a:rPr lang="en-US" dirty="0" err="1" smtClean="0">
                <a:solidFill>
                  <a:srgbClr val="000000"/>
                </a:solidFill>
              </a:rPr>
              <a:t>timeseries</a:t>
            </a:r>
            <a:r>
              <a:rPr lang="en-US" dirty="0" smtClean="0">
                <a:solidFill>
                  <a:srgbClr val="000000"/>
                </a:solidFill>
              </a:rPr>
              <a:t> for movement data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412776"/>
            <a:ext cx="8280920" cy="46805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cs typeface="DistrictThin"/>
              </a:rPr>
              <a:t>For a single data set processing went from 60 to 16 minutes using 4 workflow engines running HDFS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</a:t>
            </a:r>
            <a:r>
              <a:rPr lang="en-US" dirty="0"/>
              <a:t>engines the limit for one e-</a:t>
            </a:r>
            <a:r>
              <a:rPr lang="en-US" dirty="0" err="1"/>
              <a:t>sc</a:t>
            </a:r>
            <a:r>
              <a:rPr lang="en-US" dirty="0"/>
              <a:t> server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Main server hit 100% CPU delivering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 further improvements with more engines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Using </a:t>
            </a:r>
            <a:r>
              <a:rPr lang="en-US" dirty="0"/>
              <a:t>HDFS CPU was consistently below 5</a:t>
            </a:r>
            <a:r>
              <a:rPr lang="en-US" dirty="0" smtClean="0"/>
              <a:t>%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More like our earlier scalability results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Once data had been chunked processing was the same for each </a:t>
            </a:r>
            <a:r>
              <a:rPr lang="en-US" dirty="0" smtClean="0"/>
              <a:t>chunk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improvement lay entirely in staging and uploading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Newcastle 85+ and Whitehall Study Data</a:t>
            </a:r>
          </a:p>
          <a:p>
            <a:pPr lvl="1"/>
            <a:r>
              <a:rPr lang="en-US" dirty="0" smtClean="0"/>
              <a:t>6TB</a:t>
            </a:r>
          </a:p>
          <a:p>
            <a:r>
              <a:rPr lang="en-US" dirty="0" smtClean="0"/>
              <a:t>New TSB Project with </a:t>
            </a:r>
            <a:r>
              <a:rPr lang="en-US" dirty="0" err="1" smtClean="0"/>
              <a:t>RedHat</a:t>
            </a:r>
            <a:r>
              <a:rPr lang="en-US" dirty="0" smtClean="0"/>
              <a:t> and </a:t>
            </a:r>
            <a:r>
              <a:rPr lang="en-US" dirty="0" err="1" smtClean="0"/>
              <a:t>Arjuna</a:t>
            </a:r>
            <a:endParaRPr lang="en-US" dirty="0" smtClean="0"/>
          </a:p>
          <a:p>
            <a:pPr lvl="1"/>
            <a:r>
              <a:rPr lang="en-US" dirty="0" smtClean="0"/>
              <a:t>e-Science Central onto </a:t>
            </a:r>
            <a:r>
              <a:rPr lang="en-US" dirty="0" err="1" smtClean="0"/>
              <a:t>OpenShift</a:t>
            </a:r>
            <a:endParaRPr lang="en-US" dirty="0" smtClean="0"/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Arjuna</a:t>
            </a:r>
            <a:r>
              <a:rPr lang="en-US" dirty="0" smtClean="0"/>
              <a:t> Agility</a:t>
            </a:r>
          </a:p>
          <a:p>
            <a:pPr lvl="1"/>
            <a:r>
              <a:rPr lang="en-US" dirty="0" err="1" smtClean="0"/>
              <a:t>Analyse</a:t>
            </a:r>
            <a:r>
              <a:rPr lang="en-US" dirty="0" smtClean="0"/>
              <a:t> traffic flow data from Newcastle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87225" cy="60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2483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r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50386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94220" cy="64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41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Workflows are a way of graphically manipulating data</a:t>
            </a:r>
          </a:p>
          <a:p>
            <a:r>
              <a:rPr lang="en-US" dirty="0" smtClean="0"/>
              <a:t>They tend to have three parts: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more complex structures, but this pattern is typical</a:t>
            </a:r>
          </a:p>
          <a:p>
            <a:r>
              <a:rPr lang="en-US" dirty="0" smtClean="0"/>
              <a:t>Workflows are “drawn” and then executed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9731361"/>
              </p:ext>
            </p:extLst>
          </p:nvPr>
        </p:nvGraphicFramePr>
        <p:xfrm>
          <a:off x="1469262" y="3243384"/>
          <a:ext cx="6096000" cy="122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4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Spreadsheets become unwieldy quickly</a:t>
            </a:r>
          </a:p>
          <a:p>
            <a:pPr lvl="1"/>
            <a:r>
              <a:rPr lang="en-US" dirty="0" err="1" smtClean="0"/>
              <a:t>Emphasise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over </a:t>
            </a:r>
            <a:r>
              <a:rPr lang="en-US" dirty="0" smtClean="0">
                <a:solidFill>
                  <a:srgbClr val="008000"/>
                </a:solidFill>
              </a:rPr>
              <a:t>process</a:t>
            </a:r>
          </a:p>
          <a:p>
            <a:pPr lvl="1"/>
            <a:r>
              <a:rPr lang="en-US" dirty="0" smtClean="0"/>
              <a:t>Hard to see what has been done with data</a:t>
            </a:r>
          </a:p>
          <a:p>
            <a:pPr lvl="2"/>
            <a:r>
              <a:rPr lang="en-US" dirty="0" smtClean="0"/>
              <a:t>Not obvious what calculations have been done</a:t>
            </a:r>
          </a:p>
          <a:p>
            <a:pPr lvl="2"/>
            <a:r>
              <a:rPr lang="en-US" dirty="0" smtClean="0"/>
              <a:t>Hard to extract some of the the calculations and re-use them</a:t>
            </a:r>
          </a:p>
          <a:p>
            <a:pPr lvl="1"/>
            <a:r>
              <a:rPr lang="en-US" dirty="0" smtClean="0"/>
              <a:t>Require everything to be done using the spreadsheets tools</a:t>
            </a:r>
          </a:p>
          <a:p>
            <a:pPr lvl="2"/>
            <a:r>
              <a:rPr lang="en-US" dirty="0" smtClean="0"/>
              <a:t>May not include everything needed</a:t>
            </a:r>
          </a:p>
          <a:p>
            <a:r>
              <a:rPr lang="en-US" dirty="0" smtClean="0"/>
              <a:t>Workflows attempt to mitigate some of this</a:t>
            </a:r>
          </a:p>
          <a:p>
            <a:r>
              <a:rPr lang="en-US" dirty="0" smtClean="0"/>
              <a:t>Integrate different languages</a:t>
            </a:r>
          </a:p>
          <a:p>
            <a:pPr lvl="1"/>
            <a:r>
              <a:rPr lang="en-US" dirty="0" smtClean="0"/>
              <a:t>Java, R, Octave, </a:t>
            </a:r>
            <a:r>
              <a:rPr lang="en-US" dirty="0" err="1" smtClean="0"/>
              <a:t>Javascript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0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c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sc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esc.thmx</Template>
  <TotalTime>11329</TotalTime>
  <Words>1224</Words>
  <Application>Microsoft Macintosh PowerPoint</Application>
  <PresentationFormat>On-screen Show (4:3)</PresentationFormat>
  <Paragraphs>273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esc</vt:lpstr>
      <vt:lpstr>Custom Design</vt:lpstr>
      <vt:lpstr>esc3</vt:lpstr>
      <vt:lpstr>e-Science Central</vt:lpstr>
      <vt:lpstr>What is e-SC</vt:lpstr>
      <vt:lpstr>e-Science Central</vt:lpstr>
      <vt:lpstr>PowerPoint Presentation</vt:lpstr>
      <vt:lpstr>PowerPoint Presentation</vt:lpstr>
      <vt:lpstr>PowerPoint Presentation</vt:lpstr>
      <vt:lpstr>PowerPoint Presentation</vt:lpstr>
      <vt:lpstr>What are workflows</vt:lpstr>
      <vt:lpstr>Motivation for workflows</vt:lpstr>
      <vt:lpstr>Anatomy of a workflow</vt:lpstr>
      <vt:lpstr>Workflow Blocks</vt:lpstr>
      <vt:lpstr>Execution of Workflow Blocks</vt:lpstr>
      <vt:lpstr>Accessing the e-SC Server</vt:lpstr>
      <vt:lpstr>Case Studies</vt:lpstr>
      <vt:lpstr>QSAR - The Problem</vt:lpstr>
      <vt:lpstr>QSAR</vt:lpstr>
      <vt:lpstr>The Alternative to Experiments</vt:lpstr>
      <vt:lpstr>Branching Workflows</vt:lpstr>
      <vt:lpstr>PowerPoint Presentation</vt:lpstr>
      <vt:lpstr>Results</vt:lpstr>
      <vt:lpstr>Scalability: Large Scale QSAR</vt:lpstr>
      <vt:lpstr>PowerPoint Presentation</vt:lpstr>
      <vt:lpstr>Provenance/Audit Requirements</vt:lpstr>
      <vt:lpstr>Provenance Model</vt:lpstr>
      <vt:lpstr>Storing Provenance</vt:lpstr>
      <vt:lpstr>PowerPoint Presentation</vt:lpstr>
      <vt:lpstr>MOVEeCloud Project</vt:lpstr>
      <vt:lpstr>MOVEeCloud Process</vt:lpstr>
      <vt:lpstr>Data Sizes</vt:lpstr>
      <vt:lpstr>Working with larger data sets</vt:lpstr>
      <vt:lpstr>HDFS</vt:lpstr>
      <vt:lpstr>Initial Results</vt:lpstr>
      <vt:lpstr>Upcoming Challenges</vt:lpstr>
      <vt:lpstr>Demo</vt:lpstr>
    </vt:vector>
  </TitlesOfParts>
  <Company>UPV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iblanque</dc:creator>
  <cp:lastModifiedBy>Hugo Hiden</cp:lastModifiedBy>
  <cp:revision>195</cp:revision>
  <cp:lastPrinted>2010-07-05T08:46:00Z</cp:lastPrinted>
  <dcterms:created xsi:type="dcterms:W3CDTF">2010-07-12T08:34:34Z</dcterms:created>
  <dcterms:modified xsi:type="dcterms:W3CDTF">2013-03-12T12:05:16Z</dcterms:modified>
</cp:coreProperties>
</file>